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84" r:id="rId1"/>
  </p:sldMasterIdLst>
  <p:notesMasterIdLst>
    <p:notesMasterId r:id="rId24"/>
  </p:notesMasterIdLst>
  <p:handoutMasterIdLst>
    <p:handoutMasterId r:id="rId25"/>
  </p:handoutMasterIdLst>
  <p:sldIdLst>
    <p:sldId id="286" r:id="rId2"/>
    <p:sldId id="297" r:id="rId3"/>
    <p:sldId id="300" r:id="rId4"/>
    <p:sldId id="301" r:id="rId5"/>
    <p:sldId id="302" r:id="rId6"/>
    <p:sldId id="303" r:id="rId7"/>
    <p:sldId id="304" r:id="rId8"/>
    <p:sldId id="305" r:id="rId9"/>
    <p:sldId id="298" r:id="rId10"/>
    <p:sldId id="306" r:id="rId11"/>
    <p:sldId id="307" r:id="rId12"/>
    <p:sldId id="308" r:id="rId13"/>
    <p:sldId id="309" r:id="rId14"/>
    <p:sldId id="310" r:id="rId15"/>
    <p:sldId id="311" r:id="rId16"/>
    <p:sldId id="312" r:id="rId17"/>
    <p:sldId id="299" r:id="rId18"/>
    <p:sldId id="313" r:id="rId19"/>
    <p:sldId id="314" r:id="rId20"/>
    <p:sldId id="315" r:id="rId21"/>
    <p:sldId id="316" r:id="rId22"/>
    <p:sldId id="28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p:restoredTop sz="66871"/>
  </p:normalViewPr>
  <p:slideViewPr>
    <p:cSldViewPr snapToGrid="0">
      <p:cViewPr varScale="1">
        <p:scale>
          <a:sx n="83" d="100"/>
          <a:sy n="83" d="100"/>
        </p:scale>
        <p:origin x="312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Victims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2022-09</c:v>
                </c:pt>
                <c:pt idx="1">
                  <c:v>2022-10</c:v>
                </c:pt>
                <c:pt idx="2">
                  <c:v>2022-11</c:v>
                </c:pt>
                <c:pt idx="3">
                  <c:v>2022-12</c:v>
                </c:pt>
                <c:pt idx="4">
                  <c:v>2023-01</c:v>
                </c:pt>
                <c:pt idx="5">
                  <c:v>2023-02</c:v>
                </c:pt>
              </c:strCache>
            </c:strRef>
          </c:cat>
          <c:val>
            <c:numRef>
              <c:f>Sheet1!$B$2:$B$7</c:f>
              <c:numCache>
                <c:formatCode>General</c:formatCode>
                <c:ptCount val="6"/>
                <c:pt idx="0">
                  <c:v>380</c:v>
                </c:pt>
                <c:pt idx="1">
                  <c:v>219</c:v>
                </c:pt>
                <c:pt idx="2">
                  <c:v>226</c:v>
                </c:pt>
                <c:pt idx="3">
                  <c:v>242</c:v>
                </c:pt>
                <c:pt idx="4">
                  <c:v>185</c:v>
                </c:pt>
                <c:pt idx="5">
                  <c:v>249</c:v>
                </c:pt>
              </c:numCache>
            </c:numRef>
          </c:val>
          <c:extLst>
            <c:ext xmlns:c16="http://schemas.microsoft.com/office/drawing/2014/chart" uri="{C3380CC4-5D6E-409C-BE32-E72D297353CC}">
              <c16:uniqueId val="{00000000-25D8-1D45-BB98-07578EC4760E}"/>
            </c:ext>
          </c:extLst>
        </c:ser>
        <c:dLbls>
          <c:showLegendKey val="0"/>
          <c:showVal val="0"/>
          <c:showCatName val="0"/>
          <c:showSerName val="0"/>
          <c:showPercent val="0"/>
          <c:showBubbleSize val="0"/>
        </c:dLbls>
        <c:gapWidth val="219"/>
        <c:overlap val="-27"/>
        <c:axId val="1170936416"/>
        <c:axId val="1170941088"/>
      </c:barChart>
      <c:catAx>
        <c:axId val="1170936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0941088"/>
        <c:crosses val="autoZero"/>
        <c:auto val="1"/>
        <c:lblAlgn val="ctr"/>
        <c:lblOffset val="100"/>
        <c:noMultiLvlLbl val="0"/>
      </c:catAx>
      <c:valAx>
        <c:axId val="11709410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09364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429B81C-723A-1D23-C661-E64B1FB57549}"/>
              </a:ext>
            </a:extLst>
          </p:cNvPr>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A7C1952-61BC-5419-99D6-7BF0FDE9C11B}"/>
              </a:ext>
            </a:extLst>
          </p:cNvPr>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50A7435E-8D21-8840-A9A7-FB7E10A34CD4}" type="datetimeFigureOut">
              <a:rPr lang="en-US" smtClean="0"/>
              <a:t>3/14/23</a:t>
            </a:fld>
            <a:endParaRPr lang="en-US"/>
          </a:p>
        </p:txBody>
      </p:sp>
      <p:sp>
        <p:nvSpPr>
          <p:cNvPr id="4" name="Footer Placeholder 3">
            <a:extLst>
              <a:ext uri="{FF2B5EF4-FFF2-40B4-BE49-F238E27FC236}">
                <a16:creationId xmlns:a16="http://schemas.microsoft.com/office/drawing/2014/main" id="{94FA57FD-F3BD-8B6C-82BB-0E514011A93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1D186D5-E107-D7E1-6B46-3CF3D6D9B3A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DD16F31-827F-9D46-9E21-8B0D7A645E90}" type="slidenum">
              <a:rPr lang="en-US" smtClean="0"/>
              <a:t>‹#›</a:t>
            </a:fld>
            <a:endParaRPr lang="en-US"/>
          </a:p>
        </p:txBody>
      </p:sp>
    </p:spTree>
    <p:extLst>
      <p:ext uri="{BB962C8B-B14F-4D97-AF65-F5344CB8AC3E}">
        <p14:creationId xmlns:p14="http://schemas.microsoft.com/office/powerpoint/2010/main" val="505873731"/>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jpeg>
</file>

<file path=ppt/media/image29.png>
</file>

<file path=ppt/media/image3.jpeg>
</file>

<file path=ppt/media/image30.jpeg>
</file>

<file path=ppt/media/image31.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4B2523BD-BB5C-0643-928F-78C67AFC9268}" type="datetimeFigureOut">
              <a:rPr lang="en-US" smtClean="0"/>
              <a:t>3/14/23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865231-30EC-D34E-A91F-441D95119DDA}" type="slidenum">
              <a:rPr lang="en-US" smtClean="0"/>
              <a:t>‹#›</a:t>
            </a:fld>
            <a:endParaRPr lang="en-US"/>
          </a:p>
        </p:txBody>
      </p:sp>
    </p:spTree>
    <p:extLst>
      <p:ext uri="{BB962C8B-B14F-4D97-AF65-F5344CB8AC3E}">
        <p14:creationId xmlns:p14="http://schemas.microsoft.com/office/powerpoint/2010/main" val="4134208710"/>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unit42.paloaltonetworks.com/luna-moth-callback-phishing/"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www.trendmicro.com/vinfo/ie/security/news/cybercrime-and-digital-threats/the-future-of-ransomware"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securityweek.com/recently-disclosed-vulnerability-exploited-hack-hundreds-sugarcrm-server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a:t>
            </a:fld>
            <a:endParaRPr lang="en-US"/>
          </a:p>
        </p:txBody>
      </p:sp>
    </p:spTree>
    <p:extLst>
      <p:ext uri="{BB962C8B-B14F-4D97-AF65-F5344CB8AC3E}">
        <p14:creationId xmlns:p14="http://schemas.microsoft.com/office/powerpoint/2010/main" val="4868237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Speaking of BEC – it is definitely on the rise, but silently so. The figures on the screen are from the 2021 FBI IC3 report – showing BEC as by far the biggest form of damaging Cybercrime compared to other types.</a:t>
            </a:r>
          </a:p>
          <a:p>
            <a:endParaRPr lang="en-US" dirty="0"/>
          </a:p>
          <a:p>
            <a:r>
              <a:rPr lang="en-US" dirty="0"/>
              <a:t>But in 2022 </a:t>
            </a:r>
            <a:r>
              <a:rPr lang="en-US" dirty="0" err="1"/>
              <a:t>Secureworks</a:t>
            </a:r>
            <a:r>
              <a:rPr lang="en-US" dirty="0"/>
              <a:t> IR figures showed an almost 2x increase in activity, despite there being no real advance in terms of TTPs for the attackers. </a:t>
            </a:r>
          </a:p>
          <a:p>
            <a:endParaRPr lang="en-US" dirty="0"/>
          </a:p>
          <a:p>
            <a:r>
              <a:rPr lang="en-US" dirty="0"/>
              <a:t>There are a couple of reasons for this 1) the old ways work well so there is little need for innovation</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10</a:t>
            </a:fld>
            <a:endParaRPr lang="en-US"/>
          </a:p>
        </p:txBody>
      </p:sp>
    </p:spTree>
    <p:extLst>
      <p:ext uri="{BB962C8B-B14F-4D97-AF65-F5344CB8AC3E}">
        <p14:creationId xmlns:p14="http://schemas.microsoft.com/office/powerpoint/2010/main" val="2263123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2) is this – its horribly under-reported in media. Its just not considered as likely to get a click on an article. And with it going under-represented in media, it gets less attention by boards and infosec alike – who are all scrambling around to try and stop Ransomware.</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11</a:t>
            </a:fld>
            <a:endParaRPr lang="en-US"/>
          </a:p>
        </p:txBody>
      </p:sp>
    </p:spTree>
    <p:extLst>
      <p:ext uri="{BB962C8B-B14F-4D97-AF65-F5344CB8AC3E}">
        <p14:creationId xmlns:p14="http://schemas.microsoft.com/office/powerpoint/2010/main" val="35225312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area that no one talks about, but which are still very prevalent , are IOT botnets</a:t>
            </a:r>
          </a:p>
          <a:p>
            <a:endParaRPr lang="en-US" dirty="0"/>
          </a:p>
          <a:p>
            <a:r>
              <a:rPr lang="en-US" dirty="0"/>
              <a:t>These tend to be the usual mix of </a:t>
            </a:r>
            <a:r>
              <a:rPr lang="en-US" dirty="0" err="1"/>
              <a:t>Mirai</a:t>
            </a:r>
            <a:r>
              <a:rPr lang="en-US" dirty="0"/>
              <a:t> and other variants, like this </a:t>
            </a:r>
            <a:r>
              <a:rPr lang="en-US" dirty="0" err="1"/>
              <a:t>Mirai</a:t>
            </a:r>
            <a:r>
              <a:rPr lang="en-US" dirty="0"/>
              <a:t> variant spotted by </a:t>
            </a:r>
            <a:r>
              <a:rPr lang="en-US" dirty="0" err="1"/>
              <a:t>Secureworks</a:t>
            </a:r>
            <a:r>
              <a:rPr lang="en-US" dirty="0"/>
              <a:t> in February – but they come with an absolutely laundry list of vulnerabilities included like you can see on the screen. Everything from PBX Software, to Webcams, Modems, </a:t>
            </a:r>
            <a:r>
              <a:rPr lang="en-US" dirty="0" err="1"/>
              <a:t>Wifi</a:t>
            </a:r>
            <a:r>
              <a:rPr lang="en-US" dirty="0"/>
              <a:t> repeaters and Network Server software. While their payloads tend towards things like DDOS, the presence of any of these in your network should be taken as a sign of pretty woeful security hygiene. Sadly this does not stop them from compromising 10s of thousands of networks around the world</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12</a:t>
            </a:fld>
            <a:endParaRPr lang="en-US"/>
          </a:p>
        </p:txBody>
      </p:sp>
    </p:spTree>
    <p:extLst>
      <p:ext uri="{BB962C8B-B14F-4D97-AF65-F5344CB8AC3E}">
        <p14:creationId xmlns:p14="http://schemas.microsoft.com/office/powerpoint/2010/main" val="22252902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err="1">
                <a:solidFill>
                  <a:srgbClr val="000000"/>
                </a:solidFill>
                <a:effectLst/>
                <a:latin typeface="Helvetica" pitchFamily="2" charset="0"/>
              </a:rPr>
              <a:t>Infostealer</a:t>
            </a:r>
            <a:r>
              <a:rPr lang="en-IE" dirty="0">
                <a:solidFill>
                  <a:srgbClr val="000000"/>
                </a:solidFill>
                <a:effectLst/>
                <a:latin typeface="Helvetica" pitchFamily="2" charset="0"/>
              </a:rPr>
              <a:t> marketplaces continuing to add new logs at a rapid rate, and the use of logs as an initial access vector increased by some ransomware affiliates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solidFill>
                  <a:srgbClr val="000000"/>
                </a:solidFill>
                <a:effectLst/>
                <a:latin typeface="Helvetica" pitchFamily="2" charset="0"/>
              </a:rPr>
              <a:t>If you look at the numbers they are huge. Racoon Stealer continues to evolve so its no surprised to see its popularity, adding a number of anti-evasion techniques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solidFill>
                  <a:srgbClr val="000000"/>
                </a:solidFill>
                <a:effectLst/>
                <a:latin typeface="Helvetica" pitchFamily="2" charset="0"/>
              </a:rPr>
              <a:t>We see a number of Ransomware affiliates turning to these markets instead of direct hacks of victims due to their ease of use, and how well organised they are – allowing to really narrow in on key targets of interest and then simply buy credentials with a high chance of success.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solidFill>
                  <a:srgbClr val="000000"/>
                </a:solidFill>
                <a:effectLst/>
                <a:latin typeface="Helvetica" pitchFamily="2" charset="0"/>
              </a:rPr>
              <a:t>An added benefit of stealer based IAB is that it really messes up investigation kill chains as there be a large time gap between stealer infection, and the next stage of an IAB moving around the network – and then a gap gain to the Ransomware deployment</a:t>
            </a:r>
          </a:p>
          <a:p>
            <a:endParaRPr lang="en-US" dirty="0"/>
          </a:p>
          <a:p>
            <a:r>
              <a:rPr lang="en-US" dirty="0"/>
              <a:t>For example one case was observed of </a:t>
            </a:r>
            <a:r>
              <a:rPr lang="en-US" dirty="0" err="1"/>
              <a:t>Lockbit</a:t>
            </a:r>
            <a:r>
              <a:rPr lang="en-US" dirty="0"/>
              <a:t> 2.0 delivered in a ZIP file also containing Vidar Stealer, and with both packed using the same packer.</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13</a:t>
            </a:fld>
            <a:endParaRPr lang="en-US"/>
          </a:p>
        </p:txBody>
      </p:sp>
    </p:spTree>
    <p:extLst>
      <p:ext uri="{BB962C8B-B14F-4D97-AF65-F5344CB8AC3E}">
        <p14:creationId xmlns:p14="http://schemas.microsoft.com/office/powerpoint/2010/main" val="6602109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number of major TTP remain very consistent in recent months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solidFill>
                  <a:srgbClr val="1B1B1B"/>
                </a:solidFill>
                <a:effectLst/>
                <a:latin typeface="Helvetica" pitchFamily="2" charset="0"/>
              </a:rPr>
              <a:t>- </a:t>
            </a:r>
            <a:r>
              <a:rPr lang="en-IE" dirty="0" err="1">
                <a:solidFill>
                  <a:srgbClr val="1B1B1B"/>
                </a:solidFill>
                <a:effectLst/>
                <a:latin typeface="Helvetica" pitchFamily="2" charset="0"/>
              </a:rPr>
              <a:t>Callback</a:t>
            </a:r>
            <a:r>
              <a:rPr lang="en-IE" dirty="0">
                <a:solidFill>
                  <a:srgbClr val="1B1B1B"/>
                </a:solidFill>
                <a:effectLst/>
                <a:latin typeface="Helvetica" pitchFamily="2" charset="0"/>
              </a:rPr>
              <a:t> phishing (aka telephone-oriented attack delivery (TOAD)) for extortion (without encryption/ransomware) related to the Luna Moth/Silent Ransom Group, which we believe may have possible ties to Conti.  </a:t>
            </a:r>
            <a:r>
              <a:rPr lang="en-IE" u="sng" dirty="0">
                <a:solidFill>
                  <a:srgbClr val="0000FF"/>
                </a:solidFill>
                <a:effectLst/>
                <a:latin typeface="Helvetica" pitchFamily="2" charset="0"/>
                <a:hlinkClick r:id="rId3"/>
              </a:rPr>
              <a:t>https://unit42.paloaltonetworks.com/luna-moth-callback-phishing/</a:t>
            </a:r>
            <a:endParaRPr lang="en-IE" dirty="0">
              <a:solidFill>
                <a:srgbClr val="1B1B1B"/>
              </a:solidFill>
              <a:effectLst/>
              <a:latin typeface="Helvetica" pitchFamily="2" charset="0"/>
            </a:endParaRPr>
          </a:p>
          <a:p>
            <a:endParaRPr lang="en-US" dirty="0"/>
          </a:p>
          <a:p>
            <a:r>
              <a:rPr lang="en-US" dirty="0"/>
              <a:t>Post Exploit – others beyond these 2 are rare. Cobalt Strike if anything is dropping in recent months – likely due to the amount of attention it gets from the industry, and being harder to crack in recent versions</a:t>
            </a:r>
          </a:p>
          <a:p>
            <a:endParaRPr lang="en-US" dirty="0"/>
          </a:p>
          <a:p>
            <a:r>
              <a:rPr lang="en-US" dirty="0"/>
              <a:t>Several of us saw a constant use of vulnerable well-known drivers to unload EDR software and allow post-compromise attacks to continue, although some new driver have shown up also. Both </a:t>
            </a:r>
            <a:r>
              <a:rPr lang="en-US" dirty="0" err="1"/>
              <a:t>Lockbit</a:t>
            </a:r>
            <a:r>
              <a:rPr lang="en-US" dirty="0"/>
              <a:t> and Blackcat have used the </a:t>
            </a:r>
            <a:r>
              <a:rPr lang="en-US" dirty="0" err="1"/>
              <a:t>BackStab</a:t>
            </a:r>
            <a:r>
              <a:rPr lang="en-US" dirty="0"/>
              <a:t> EDR tool for this</a:t>
            </a:r>
          </a:p>
          <a:p>
            <a:endParaRPr lang="en-US" dirty="0"/>
          </a:p>
          <a:p>
            <a:r>
              <a:rPr lang="en-US" dirty="0"/>
              <a:t>And finally ISO / VHD spam continues, often combined with LNK and </a:t>
            </a:r>
            <a:r>
              <a:rPr lang="en-US" dirty="0" err="1"/>
              <a:t>LOLBin</a:t>
            </a:r>
            <a:r>
              <a:rPr lang="en-US" dirty="0"/>
              <a:t> related kill chains</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14</a:t>
            </a:fld>
            <a:endParaRPr lang="en-US"/>
          </a:p>
        </p:txBody>
      </p:sp>
    </p:spTree>
    <p:extLst>
      <p:ext uri="{BB962C8B-B14F-4D97-AF65-F5344CB8AC3E}">
        <p14:creationId xmlns:p14="http://schemas.microsoft.com/office/powerpoint/2010/main" val="27582406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a note on Spam Delivery botnets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solidFill>
                  <a:srgbClr val="000000"/>
                </a:solidFill>
                <a:effectLst/>
                <a:latin typeface="Courier New" panose="02070309020205020404" pitchFamily="49" charset="0"/>
              </a:rPr>
              <a:t>o</a:t>
            </a:r>
            <a:r>
              <a:rPr lang="en-IE" dirty="0">
                <a:solidFill>
                  <a:srgbClr val="000000"/>
                </a:solidFill>
                <a:effectLst/>
                <a:latin typeface="Times New Roman" panose="02020603050405020304" pitchFamily="18" charset="0"/>
              </a:rPr>
              <a:t>   </a:t>
            </a:r>
            <a:r>
              <a:rPr lang="en-IE" b="1" dirty="0" err="1">
                <a:solidFill>
                  <a:srgbClr val="000000"/>
                </a:solidFill>
                <a:effectLst/>
                <a:latin typeface="Arial" panose="020B0604020202020204" pitchFamily="34" charset="0"/>
              </a:rPr>
              <a:t>Cutwail</a:t>
            </a:r>
            <a:r>
              <a:rPr lang="en-IE" b="1" dirty="0">
                <a:solidFill>
                  <a:srgbClr val="000000"/>
                </a:solidFill>
                <a:effectLst/>
                <a:latin typeface="Arial" panose="020B0604020202020204" pitchFamily="34" charset="0"/>
              </a:rPr>
              <a:t> v2</a:t>
            </a:r>
            <a:r>
              <a:rPr lang="en-IE" dirty="0">
                <a:solidFill>
                  <a:srgbClr val="000000"/>
                </a:solidFill>
                <a:effectLst/>
                <a:latin typeface="Arial" panose="020B0604020202020204" pitchFamily="34" charset="0"/>
              </a:rPr>
              <a:t> has not sent spam since 2 November 2022, and no communication with bots since 2 March 2023. This a long hiatus for the group, and is likely indicative of their ISFB customers going elsewhere. Difficult to speculate after a few days of total down time, but given the long run of prior operational inactivity, it might be that </a:t>
            </a:r>
            <a:r>
              <a:rPr lang="en-IE" dirty="0" err="1">
                <a:solidFill>
                  <a:srgbClr val="000000"/>
                </a:solidFill>
                <a:effectLst/>
                <a:latin typeface="Arial" panose="020B0604020202020204" pitchFamily="34" charset="0"/>
              </a:rPr>
              <a:t>Cutwail</a:t>
            </a:r>
            <a:r>
              <a:rPr lang="en-IE" dirty="0">
                <a:solidFill>
                  <a:srgbClr val="000000"/>
                </a:solidFill>
                <a:effectLst/>
                <a:latin typeface="Arial" panose="020B0604020202020204" pitchFamily="34" charset="0"/>
              </a:rPr>
              <a:t> has gone for good.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solidFill>
                  <a:srgbClr val="000000"/>
                </a:solidFill>
                <a:effectLst/>
                <a:latin typeface="Arial" panose="020B0604020202020204" pitchFamily="34" charset="0"/>
              </a:rPr>
              <a:t>So if that’s not a reason for a post-SCIG celebratory beer, I don’t know what 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solidFill>
                  <a:srgbClr val="000000"/>
                </a:solidFill>
                <a:effectLst/>
                <a:latin typeface="Arial" panose="020B0604020202020204" pitchFamily="34" charset="0"/>
              </a:rPr>
              <a:t>However ….</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15</a:t>
            </a:fld>
            <a:endParaRPr lang="en-US"/>
          </a:p>
        </p:txBody>
      </p:sp>
    </p:spTree>
    <p:extLst>
      <p:ext uri="{BB962C8B-B14F-4D97-AF65-F5344CB8AC3E}">
        <p14:creationId xmlns:p14="http://schemas.microsoft.com/office/powerpoint/2010/main" val="6961801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Emotets</a:t>
            </a:r>
            <a:r>
              <a:rPr lang="en-US" dirty="0"/>
              <a:t> spamming operation kicked back in on Tuesday for the first time since November 22nd , following a surge in updated C2s over the last month.</a:t>
            </a:r>
          </a:p>
          <a:p>
            <a:endParaRPr lang="en-US" dirty="0"/>
          </a:p>
          <a:p>
            <a:r>
              <a:rPr lang="en-US" dirty="0"/>
              <a:t>For now it seems the </a:t>
            </a:r>
            <a:r>
              <a:rPr lang="en-US" dirty="0" err="1"/>
              <a:t>Emotet</a:t>
            </a:r>
            <a:r>
              <a:rPr lang="en-US" dirty="0"/>
              <a:t> admins have not read the news that Macro attacks no longer work well, and it is still using excel / docs with macros to spread. They are using a TTP of bloated large docs and </a:t>
            </a:r>
            <a:r>
              <a:rPr lang="en-US" dirty="0" err="1"/>
              <a:t>dlls</a:t>
            </a:r>
            <a:r>
              <a:rPr lang="en-US" dirty="0"/>
              <a:t> which messes with a lot of Sandboxes. However it is HIGHLY likely that </a:t>
            </a:r>
            <a:r>
              <a:rPr lang="en-US" dirty="0" err="1"/>
              <a:t>Emotet</a:t>
            </a:r>
            <a:r>
              <a:rPr lang="en-US" dirty="0"/>
              <a:t> will follow other successful botnets like </a:t>
            </a:r>
            <a:r>
              <a:rPr lang="en-US" dirty="0" err="1"/>
              <a:t>IcedID</a:t>
            </a:r>
            <a:r>
              <a:rPr lang="en-US" dirty="0"/>
              <a:t>, </a:t>
            </a:r>
            <a:r>
              <a:rPr lang="en-US" dirty="0" err="1"/>
              <a:t>Qakbot</a:t>
            </a:r>
            <a:r>
              <a:rPr lang="en-US" dirty="0"/>
              <a:t>, </a:t>
            </a:r>
            <a:r>
              <a:rPr lang="en-US" dirty="0" err="1"/>
              <a:t>Bumbleloader</a:t>
            </a:r>
            <a:r>
              <a:rPr lang="en-US" dirty="0"/>
              <a:t> </a:t>
            </a:r>
            <a:r>
              <a:rPr lang="en-US" dirty="0" err="1"/>
              <a:t>etc</a:t>
            </a:r>
            <a:r>
              <a:rPr lang="en-US" dirty="0"/>
              <a:t> and leverage OneNote files instead in the coming weeks – which should drastically increase it success rate</a:t>
            </a:r>
          </a:p>
          <a:p>
            <a:endParaRPr lang="en-US" dirty="0"/>
          </a:p>
          <a:p>
            <a:r>
              <a:rPr lang="en-US" dirty="0"/>
              <a:t>If that’s not a reasons for NEEDING a drink post-SCIG, I don’t know what is </a:t>
            </a:r>
            <a:r>
              <a:rPr lang="en-US" dirty="0">
                <a:sym typeface="Wingdings" pitchFamily="2" charset="2"/>
              </a:rPr>
              <a:t></a:t>
            </a:r>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16</a:t>
            </a:fld>
            <a:endParaRPr lang="en-US"/>
          </a:p>
        </p:txBody>
      </p:sp>
    </p:spTree>
    <p:extLst>
      <p:ext uri="{BB962C8B-B14F-4D97-AF65-F5344CB8AC3E}">
        <p14:creationId xmlns:p14="http://schemas.microsoft.com/office/powerpoint/2010/main" val="17300715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onto the Cyber Mystic Meg part of proceedings. </a:t>
            </a:r>
          </a:p>
          <a:p>
            <a:endParaRPr lang="en-US" dirty="0"/>
          </a:p>
          <a:p>
            <a:r>
              <a:rPr lang="en-US" dirty="0"/>
              <a:t>We’ll keep this area simple</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17</a:t>
            </a:fld>
            <a:endParaRPr lang="en-US"/>
          </a:p>
        </p:txBody>
      </p:sp>
    </p:spTree>
    <p:extLst>
      <p:ext uri="{BB962C8B-B14F-4D97-AF65-F5344CB8AC3E}">
        <p14:creationId xmlns:p14="http://schemas.microsoft.com/office/powerpoint/2010/main" val="25803995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up is OneNote usage . Expect this to be absolutely everywhere for the next couple of months until organization's get a good handle on it. Also we would be very surprised if </a:t>
            </a:r>
            <a:r>
              <a:rPr lang="en-US" dirty="0" err="1"/>
              <a:t>Emotet</a:t>
            </a:r>
            <a:r>
              <a:rPr lang="en-US" dirty="0"/>
              <a:t> have not started using this before the end of the month. We could see further diversification into other less common office files such as Publisher</a:t>
            </a:r>
          </a:p>
          <a:p>
            <a:endParaRPr lang="en-US" dirty="0"/>
          </a:p>
          <a:p>
            <a:r>
              <a:rPr lang="en-US" dirty="0"/>
              <a:t>In partnership with that a TTP that has been very successful for many Top Tier groups is File Bloating – it’s a simple approach but for optimization many AV engines and Sandboxes skip, or do less detailed analysis on, very large files</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18</a:t>
            </a:fld>
            <a:endParaRPr lang="en-US"/>
          </a:p>
        </p:txBody>
      </p:sp>
    </p:spTree>
    <p:extLst>
      <p:ext uri="{BB962C8B-B14F-4D97-AF65-F5344CB8AC3E}">
        <p14:creationId xmlns:p14="http://schemas.microsoft.com/office/powerpoint/2010/main" val="26817689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expect in the next 3-6 months further consolidation of the Ransomware market, where the top 5 players or so will be responsible for more than 50% of all major attacks – and there will then be a long tail of constant churn after that. </a:t>
            </a:r>
          </a:p>
          <a:p>
            <a:endParaRPr lang="en-US" dirty="0"/>
          </a:p>
          <a:p>
            <a:r>
              <a:rPr lang="en-US" dirty="0" err="1"/>
              <a:t>Lockbit</a:t>
            </a:r>
            <a:r>
              <a:rPr lang="en-US" dirty="0"/>
              <a:t> is likely to stay as its own organization – but there is a chance some of the smaller players could merge to optimize their businesses. What likely will make a change for the first time in a while is the re-emergence of </a:t>
            </a:r>
            <a:r>
              <a:rPr lang="en-US" dirty="0" err="1"/>
              <a:t>Emotet</a:t>
            </a:r>
            <a:r>
              <a:rPr lang="en-US" dirty="0"/>
              <a:t>. The Ransomware it starts to promote, possibly Quantum or Blackcat will see a significant increase in Market share as a result.</a:t>
            </a:r>
          </a:p>
          <a:p>
            <a:endParaRPr lang="en-US" dirty="0"/>
          </a:p>
          <a:p>
            <a:r>
              <a:rPr lang="en-US" dirty="0"/>
              <a:t>The Linux Server space, especially exposed </a:t>
            </a:r>
            <a:r>
              <a:rPr lang="en-US" dirty="0" err="1"/>
              <a:t>ESXi</a:t>
            </a:r>
            <a:r>
              <a:rPr lang="en-US" dirty="0"/>
              <a:t> servers is still a relatively untapped target rich environment for these groups – and it will make sense to see each major group have a least a Linux variant of their product to capitalize this . At least one of the smaller players will chose to try to corner this market also</a:t>
            </a:r>
          </a:p>
          <a:p>
            <a:endParaRPr lang="en-US" dirty="0"/>
          </a:p>
          <a:p>
            <a:r>
              <a:rPr lang="en-US" dirty="0"/>
              <a:t>For a view a little further out on where Ransomware groups can evolve to I can recommend the Trend Micro paper on the Near and Far Future of Ransomware released in December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u="sng" dirty="0">
                <a:solidFill>
                  <a:srgbClr val="0000FF"/>
                </a:solidFill>
                <a:effectLst/>
                <a:latin typeface="Helvetica" pitchFamily="2" charset="0"/>
                <a:hlinkClick r:id="rId3"/>
              </a:rPr>
              <a:t>https://www.trendmicro.com/vinfo/ie/security/news/cybercrime-and-digital-threats/the-future-of-ransomware</a:t>
            </a:r>
            <a:endParaRPr lang="en-IE" dirty="0">
              <a:solidFill>
                <a:srgbClr val="0000FF"/>
              </a:solidFill>
              <a:effectLst/>
              <a:latin typeface="Helvetica" pitchFamily="2" charset="0"/>
            </a:endParaRP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19</a:t>
            </a:fld>
            <a:endParaRPr lang="en-US"/>
          </a:p>
        </p:txBody>
      </p:sp>
    </p:spTree>
    <p:extLst>
      <p:ext uri="{BB962C8B-B14F-4D97-AF65-F5344CB8AC3E}">
        <p14:creationId xmlns:p14="http://schemas.microsoft.com/office/powerpoint/2010/main" val="1872455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usual 3 Sections – what have we seen CHANGE in the last few months, what are the EVERGREEN ITEMS that are always in the background, and any PREDICTIONS for the coming 6 months. We’ll start with Changes</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2</a:t>
            </a:fld>
            <a:endParaRPr lang="en-US"/>
          </a:p>
        </p:txBody>
      </p:sp>
    </p:spTree>
    <p:extLst>
      <p:ext uri="{BB962C8B-B14F-4D97-AF65-F5344CB8AC3E}">
        <p14:creationId xmlns:p14="http://schemas.microsoft.com/office/powerpoint/2010/main" val="9810386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Scams and Fraud site like to follow </a:t>
            </a:r>
            <a:r>
              <a:rPr lang="en-US" dirty="0" err="1"/>
              <a:t>whats</a:t>
            </a:r>
            <a:r>
              <a:rPr lang="en-US" dirty="0"/>
              <a:t> worrying people in the news. Topics for the coming months – are shown on screen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a big Caveat here to factor in, which is why I would say likelihood here is not so high - These are very local concerns, and English language scams have to also factor in the US, CA, IE, AU </a:t>
            </a:r>
            <a:r>
              <a:rPr lang="en-US" dirty="0" err="1"/>
              <a:t>etc</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the Cost of Living Crisis is not so much of a major news item in Ireland</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20</a:t>
            </a:fld>
            <a:endParaRPr lang="en-US"/>
          </a:p>
        </p:txBody>
      </p:sp>
    </p:spTree>
    <p:extLst>
      <p:ext uri="{BB962C8B-B14F-4D97-AF65-F5344CB8AC3E}">
        <p14:creationId xmlns:p14="http://schemas.microsoft.com/office/powerpoint/2010/main" val="8792387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finally – the emergence of </a:t>
            </a:r>
            <a:r>
              <a:rPr lang="en-US" dirty="0" err="1"/>
              <a:t>ChatGPT</a:t>
            </a:r>
            <a:r>
              <a:rPr lang="en-US" dirty="0"/>
              <a:t> makes coding much easier. While it does have some issues with lying in generated human readable text, when it comes to programming its excellent – no surprise considering that is computers language of choice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safeguards in place for creating malicious code – but they are trivial to bypass, and while there may not be malware that fully leverages it in the next 6 months – it really speeds up the learning and skill curve for any would be script kiddie looking to create malicious code in </a:t>
            </a:r>
            <a:r>
              <a:rPr lang="en-US" dirty="0" err="1"/>
              <a:t>Powershell</a:t>
            </a:r>
            <a:r>
              <a:rPr lang="en-US" dirty="0"/>
              <a:t>, Python, </a:t>
            </a:r>
            <a:r>
              <a:rPr lang="en-US" dirty="0" err="1"/>
              <a:t>GoLang</a:t>
            </a:r>
            <a:r>
              <a:rPr lang="en-US" dirty="0"/>
              <a:t> etc. So expect the barrier for entry to the malware scene to drop significantly in the coming months on forums like </a:t>
            </a:r>
            <a:r>
              <a:rPr lang="en-US" dirty="0" err="1"/>
              <a:t>Hackforums</a:t>
            </a:r>
            <a:r>
              <a:rPr lang="en-US" dirty="0"/>
              <a:t> and others – something the Prevent teams should be keeping an eye out for</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21</a:t>
            </a:fld>
            <a:endParaRPr lang="en-US"/>
          </a:p>
        </p:txBody>
      </p:sp>
    </p:spTree>
    <p:extLst>
      <p:ext uri="{BB962C8B-B14F-4D97-AF65-F5344CB8AC3E}">
        <p14:creationId xmlns:p14="http://schemas.microsoft.com/office/powerpoint/2010/main" val="34360674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Special Thanks to everyone!</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22</a:t>
            </a:fld>
            <a:endParaRPr lang="en-US"/>
          </a:p>
        </p:txBody>
      </p:sp>
    </p:spTree>
    <p:extLst>
      <p:ext uri="{BB962C8B-B14F-4D97-AF65-F5344CB8AC3E}">
        <p14:creationId xmlns:p14="http://schemas.microsoft.com/office/powerpoint/2010/main" val="20085976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Can see Stats for the last 6 months here. Top 5 Actors are quite consistent, with others making the headlines normally for more innovative attacks rather than high volume e.g. </a:t>
            </a:r>
            <a:r>
              <a:rPr lang="en-US" dirty="0" err="1"/>
              <a:t>ESXiArgs</a:t>
            </a:r>
            <a:r>
              <a:rPr lang="en-US" dirty="0"/>
              <a:t>, </a:t>
            </a:r>
            <a:r>
              <a:rPr lang="en-US" dirty="0" err="1"/>
              <a:t>Buhti</a:t>
            </a:r>
            <a:r>
              <a:rPr lang="en-US" dirty="0"/>
              <a:t> (Linux Golang)</a:t>
            </a:r>
          </a:p>
          <a:p>
            <a:pPr marL="171450" indent="-171450">
              <a:buFont typeface="Arial" panose="020B0604020202020204" pitchFamily="34" charset="0"/>
              <a:buChar char="•"/>
            </a:pPr>
            <a:r>
              <a:rPr lang="en-US" dirty="0"/>
              <a:t>After initial Dip in the </a:t>
            </a:r>
            <a:r>
              <a:rPr lang="en-US" dirty="0" err="1"/>
              <a:t>Leaksites</a:t>
            </a:r>
            <a:r>
              <a:rPr lang="en-US" dirty="0"/>
              <a:t> in January, things returned to normal in February. A caveat here that the Leak % will vary by group – but the recent Hive takedown is a great example (209 named victims vs 1500 claimed victims). </a:t>
            </a:r>
            <a:r>
              <a:rPr lang="en-US" dirty="0" err="1"/>
              <a:t>Avaddon</a:t>
            </a:r>
            <a:r>
              <a:rPr lang="en-US" dirty="0"/>
              <a:t> had 200 named victims but 3000 keys released. So the real impact is an order of magnitude higher .</a:t>
            </a:r>
          </a:p>
          <a:p>
            <a:pPr marL="171450" indent="-171450">
              <a:buFont typeface="Arial" panose="020B0604020202020204" pitchFamily="34" charset="0"/>
              <a:buChar char="•"/>
            </a:pPr>
            <a:r>
              <a:rPr lang="en-US" dirty="0"/>
              <a:t>In fact there has been a real uptick in Ransomware in the last 2 months, which even though not reflected in the leak sites yet, we are definitely seeing in our internal numbers and IR cases in particular. This business model is most definitely not going away anytime soon – its just getting more refined.</a:t>
            </a:r>
          </a:p>
          <a:p>
            <a:pPr marL="171450" indent="-171450">
              <a:buFont typeface="Arial" panose="020B0604020202020204" pitchFamily="34" charset="0"/>
              <a:buChar char="•"/>
            </a:pPr>
            <a:r>
              <a:rPr lang="en-US" dirty="0" err="1"/>
              <a:t>Lockbit</a:t>
            </a:r>
            <a:r>
              <a:rPr lang="en-US" dirty="0"/>
              <a:t> has continued to evolved with a new version </a:t>
            </a:r>
            <a:r>
              <a:rPr lang="en-US" dirty="0" err="1"/>
              <a:t>Lockbit</a:t>
            </a:r>
            <a:r>
              <a:rPr lang="en-US" dirty="0"/>
              <a:t> Green based on Conti source code, which looks to replace their current product – called </a:t>
            </a:r>
            <a:r>
              <a:rPr lang="en-US" dirty="0" err="1"/>
              <a:t>Lockbit</a:t>
            </a:r>
            <a:r>
              <a:rPr lang="en-US" dirty="0"/>
              <a:t> Black (or v3.0) which was based on </a:t>
            </a:r>
            <a:r>
              <a:rPr lang="en-US" dirty="0" err="1"/>
              <a:t>Blackmatters</a:t>
            </a:r>
            <a:r>
              <a:rPr lang="en-US" dirty="0"/>
              <a:t> code base.</a:t>
            </a:r>
          </a:p>
          <a:p>
            <a:pPr marL="171450" indent="-171450">
              <a:buFont typeface="Arial" panose="020B0604020202020204" pitchFamily="34" charset="0"/>
              <a:buChar char="•"/>
            </a:pPr>
            <a:r>
              <a:rPr lang="en-US" dirty="0"/>
              <a:t>There was an interesting forum argument with </a:t>
            </a:r>
            <a:r>
              <a:rPr lang="en-US" dirty="0" err="1"/>
              <a:t>Lockbit</a:t>
            </a:r>
            <a:r>
              <a:rPr lang="en-US" dirty="0"/>
              <a:t> and an Actor Baddie on Exploit</a:t>
            </a:r>
          </a:p>
          <a:p>
            <a:pPr marL="628650" lvl="1" indent="-171450">
              <a:buFont typeface="Arial" panose="020B0604020202020204" pitchFamily="34" charset="0"/>
              <a:buChar char="•"/>
            </a:pPr>
            <a:r>
              <a:rPr lang="en-IE" b="0" i="0" u="none" strike="noStrike" dirty="0">
                <a:solidFill>
                  <a:srgbClr val="4D4D4D"/>
                </a:solidFill>
                <a:effectLst/>
                <a:latin typeface="Arial" panose="020B0604020202020204" pitchFamily="34" charset="0"/>
              </a:rPr>
              <a:t>The actor Baddie (who runs an affiliate program, possibly associated to Royal Ransomware) claimed </a:t>
            </a:r>
            <a:r>
              <a:rPr lang="en-IE" b="0" i="0" u="none" strike="noStrike" dirty="0" err="1">
                <a:solidFill>
                  <a:srgbClr val="4D4D4D"/>
                </a:solidFill>
                <a:effectLst/>
                <a:latin typeface="Arial" panose="020B0604020202020204" pitchFamily="34" charset="0"/>
              </a:rPr>
              <a:t>LockBit</a:t>
            </a:r>
            <a:r>
              <a:rPr lang="en-IE" b="0" i="0" u="none" strike="noStrike" dirty="0">
                <a:solidFill>
                  <a:srgbClr val="4D4D4D"/>
                </a:solidFill>
                <a:effectLst/>
                <a:latin typeface="Arial" panose="020B0604020202020204" pitchFamily="34" charset="0"/>
              </a:rPr>
              <a:t> collected competitors' ransomware for unclear reasons, and </a:t>
            </a:r>
            <a:r>
              <a:rPr lang="en-IE" b="0" i="0" u="none" strike="noStrike" dirty="0" err="1">
                <a:solidFill>
                  <a:srgbClr val="4D4D4D"/>
                </a:solidFill>
                <a:effectLst/>
                <a:latin typeface="Arial" panose="020B0604020202020204" pitchFamily="34" charset="0"/>
              </a:rPr>
              <a:t>LockBit</a:t>
            </a:r>
            <a:r>
              <a:rPr lang="en-IE" b="0" i="0" u="none" strike="noStrike" dirty="0">
                <a:solidFill>
                  <a:srgbClr val="4D4D4D"/>
                </a:solidFill>
                <a:effectLst/>
                <a:latin typeface="Arial" panose="020B0604020202020204" pitchFamily="34" charset="0"/>
              </a:rPr>
              <a:t> responded by claiming it is for comparative testing only to prove </a:t>
            </a:r>
            <a:r>
              <a:rPr lang="en-IE" b="0" i="0" u="none" strike="noStrike" dirty="0" err="1">
                <a:solidFill>
                  <a:srgbClr val="4D4D4D"/>
                </a:solidFill>
                <a:effectLst/>
                <a:latin typeface="Arial" panose="020B0604020202020204" pitchFamily="34" charset="0"/>
              </a:rPr>
              <a:t>LockBit's</a:t>
            </a:r>
            <a:r>
              <a:rPr lang="en-IE" b="0" i="0" u="none" strike="noStrike" dirty="0">
                <a:solidFill>
                  <a:srgbClr val="4D4D4D"/>
                </a:solidFill>
                <a:effectLst/>
                <a:latin typeface="Arial" panose="020B0604020202020204" pitchFamily="34" charset="0"/>
              </a:rPr>
              <a:t> advantages over other strains. </a:t>
            </a:r>
          </a:p>
          <a:p>
            <a:pPr marL="628650" lvl="1" indent="-171450">
              <a:buFont typeface="Arial" panose="020B0604020202020204" pitchFamily="34" charset="0"/>
              <a:buChar char="•"/>
            </a:pPr>
            <a:r>
              <a:rPr lang="en-IE" b="0" i="0" u="none" strike="noStrike" dirty="0">
                <a:solidFill>
                  <a:srgbClr val="4D4D4D"/>
                </a:solidFill>
                <a:effectLst/>
                <a:latin typeface="Arial" panose="020B0604020202020204" pitchFamily="34" charset="0"/>
              </a:rPr>
              <a:t>The actor </a:t>
            </a:r>
            <a:r>
              <a:rPr lang="en-IE" b="0" i="0" u="none" strike="noStrike" dirty="0" err="1">
                <a:solidFill>
                  <a:srgbClr val="4D4D4D"/>
                </a:solidFill>
                <a:effectLst/>
                <a:latin typeface="Arial" panose="020B0604020202020204" pitchFamily="34" charset="0"/>
              </a:rPr>
              <a:t>LockBit</a:t>
            </a:r>
            <a:r>
              <a:rPr lang="en-IE" b="0" i="0" u="none" strike="noStrike" dirty="0">
                <a:solidFill>
                  <a:srgbClr val="4D4D4D"/>
                </a:solidFill>
                <a:effectLst/>
                <a:latin typeface="Arial" panose="020B0604020202020204" pitchFamily="34" charset="0"/>
              </a:rPr>
              <a:t> also accused Baddie of cooperating with the Russian Federal Security Service (FSB) and claimed the infamous criminal Maksim </a:t>
            </a:r>
            <a:r>
              <a:rPr lang="en-IE" b="0" i="0" u="none" strike="noStrike" dirty="0" err="1">
                <a:solidFill>
                  <a:srgbClr val="4D4D4D"/>
                </a:solidFill>
                <a:effectLst/>
                <a:latin typeface="Arial" panose="020B0604020202020204" pitchFamily="34" charset="0"/>
              </a:rPr>
              <a:t>Yakubets</a:t>
            </a:r>
            <a:r>
              <a:rPr lang="en-IE" b="0" i="0" u="none" strike="noStrike" dirty="0">
                <a:solidFill>
                  <a:srgbClr val="4D4D4D"/>
                </a:solidFill>
                <a:effectLst/>
                <a:latin typeface="Arial" panose="020B0604020202020204" pitchFamily="34" charset="0"/>
              </a:rPr>
              <a:t> worked within their team. However, no proof of this statement was offered. </a:t>
            </a:r>
          </a:p>
          <a:p>
            <a:pPr marL="171450" lvl="0" indent="-171450">
              <a:buFont typeface="Arial" panose="020B0604020202020204" pitchFamily="34" charset="0"/>
              <a:buChar char="•"/>
            </a:pPr>
            <a:r>
              <a:rPr lang="en-IE" b="0" i="0" u="none" strike="noStrike" dirty="0">
                <a:solidFill>
                  <a:srgbClr val="4D4D4D"/>
                </a:solidFill>
                <a:effectLst/>
                <a:latin typeface="Arial" panose="020B0604020202020204" pitchFamily="34" charset="0"/>
              </a:rPr>
              <a:t>ROMCOM Backdoor Affiliate example</a:t>
            </a:r>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3</a:t>
            </a:fld>
            <a:endParaRPr lang="en-US"/>
          </a:p>
        </p:txBody>
      </p:sp>
    </p:spTree>
    <p:extLst>
      <p:ext uri="{BB962C8B-B14F-4D97-AF65-F5344CB8AC3E}">
        <p14:creationId xmlns:p14="http://schemas.microsoft.com/office/powerpoint/2010/main" val="33227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for bugs that are 2 years old like the VMWare </a:t>
            </a:r>
            <a:r>
              <a:rPr lang="en-US" dirty="0" err="1"/>
              <a:t>ESXi</a:t>
            </a:r>
            <a:r>
              <a:rPr lang="en-US" dirty="0"/>
              <a:t> server CVE, these are back and popular once more – for example in the </a:t>
            </a:r>
            <a:r>
              <a:rPr lang="en-US" dirty="0" err="1"/>
              <a:t>ESXIArgs</a:t>
            </a:r>
            <a:r>
              <a:rPr lang="en-US" dirty="0"/>
              <a:t> campaign in early February, and Royal Ransomwares Linux variation </a:t>
            </a:r>
          </a:p>
          <a:p>
            <a:endParaRPr lang="en-US" dirty="0"/>
          </a:p>
          <a:p>
            <a:r>
              <a:rPr lang="en-US" dirty="0"/>
              <a:t>Key message – be very sure of the patch levels of all of your internet facing servers – because the attackers certainly will be.</a:t>
            </a:r>
          </a:p>
          <a:p>
            <a:endParaRPr lang="en-US" dirty="0"/>
          </a:p>
          <a:p>
            <a:endParaRPr lang="en-US" dirty="0"/>
          </a:p>
          <a:p>
            <a:r>
              <a:rPr lang="en-US" dirty="0"/>
              <a:t>Examples:</a:t>
            </a:r>
          </a:p>
          <a:p>
            <a:pPr marL="0" marR="0" lvl="0" indent="0" algn="l" defTabSz="914400" rtl="0" eaLnBrk="1" fontAlgn="auto" latinLnBrk="0" hangingPunct="1">
              <a:lnSpc>
                <a:spcPct val="100000"/>
              </a:lnSpc>
              <a:spcBef>
                <a:spcPts val="0"/>
              </a:spcBef>
              <a:spcAft>
                <a:spcPts val="0"/>
              </a:spcAft>
              <a:buClrTx/>
              <a:buSzTx/>
              <a:buFontTx/>
              <a:buNone/>
              <a:tabLst/>
              <a:defRPr/>
            </a:pPr>
            <a:r>
              <a:rPr lang="en-IE" u="sng" dirty="0">
                <a:solidFill>
                  <a:srgbClr val="0000FF"/>
                </a:solidFill>
                <a:effectLst/>
                <a:latin typeface="Helvetica" pitchFamily="2" charset="0"/>
                <a:hlinkClick r:id="rId3"/>
              </a:rPr>
              <a:t>https://www.securityweek.com/recently-disclosed-vulnerability-exploited-hack-hundreds-sugarcrm-servers/</a:t>
            </a:r>
            <a:endParaRPr lang="en-IE" dirty="0">
              <a:solidFill>
                <a:srgbClr val="0000FF"/>
              </a:solidFill>
              <a:effectLst/>
              <a:latin typeface="Helvetica" pitchFamily="2" charset="0"/>
            </a:endParaRPr>
          </a:p>
          <a:p>
            <a:r>
              <a:rPr lang="en-US" dirty="0"/>
              <a:t>https://</a:t>
            </a:r>
            <a:r>
              <a:rPr lang="en-US" dirty="0" err="1"/>
              <a:t>therecord.media</a:t>
            </a:r>
            <a:r>
              <a:rPr lang="en-US" dirty="0"/>
              <a:t>/cisa-adds-oracle-sugarcrm-bugs-to-exploited-vulnerabilities-list </a:t>
            </a:r>
          </a:p>
          <a:p>
            <a:r>
              <a:rPr lang="en-US" dirty="0"/>
              <a:t>https://</a:t>
            </a:r>
            <a:r>
              <a:rPr lang="en-US" dirty="0" err="1"/>
              <a:t>www.bleepingcomputer.com</a:t>
            </a:r>
            <a:r>
              <a:rPr lang="en-US" dirty="0"/>
              <a:t>/news/security/cisa-warns-of-critical-manageengine-rce-bug-exploited-in-attacks/</a:t>
            </a:r>
          </a:p>
          <a:p>
            <a:r>
              <a:rPr lang="en-US" dirty="0"/>
              <a:t>https://</a:t>
            </a:r>
            <a:r>
              <a:rPr lang="en-US" dirty="0" err="1"/>
              <a:t>www.computerweekly.com</a:t>
            </a:r>
            <a:r>
              <a:rPr lang="en-US" dirty="0"/>
              <a:t>/news/365530128/Ransomware-operator-turns-their-fire-on-two-year-old-VMware-bug</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4</a:t>
            </a:fld>
            <a:endParaRPr lang="en-US"/>
          </a:p>
        </p:txBody>
      </p:sp>
    </p:spTree>
    <p:extLst>
      <p:ext uri="{BB962C8B-B14F-4D97-AF65-F5344CB8AC3E}">
        <p14:creationId xmlns:p14="http://schemas.microsoft.com/office/powerpoint/2010/main" val="3690388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increase in use of OneNote files to deliver malware – normally PowerShell, other malicious docs </a:t>
            </a:r>
            <a:r>
              <a:rPr lang="en-US" dirty="0" err="1"/>
              <a:t>etc</a:t>
            </a:r>
            <a:r>
              <a:rPr lang="en-US" dirty="0"/>
              <a:t> </a:t>
            </a:r>
          </a:p>
          <a:p>
            <a:endParaRPr lang="en-US" dirty="0"/>
          </a:p>
          <a:p>
            <a:r>
              <a:rPr lang="en-US" dirty="0"/>
              <a:t>Here are some example we have seen – in short – basically all the major groups have latched on to this with the removal of Macros as a good way to deliver malicious code via Email</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5</a:t>
            </a:fld>
            <a:endParaRPr lang="en-US"/>
          </a:p>
        </p:txBody>
      </p:sp>
    </p:spTree>
    <p:extLst>
      <p:ext uri="{BB962C8B-B14F-4D97-AF65-F5344CB8AC3E}">
        <p14:creationId xmlns:p14="http://schemas.microsoft.com/office/powerpoint/2010/main" val="2983734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major change in delivery mechanism in the last 3 months has been the use of Malicious Google Ads during December and January, although it seems Google are starting to get control of this now</a:t>
            </a:r>
          </a:p>
          <a:p>
            <a:endParaRPr lang="en-US" dirty="0"/>
          </a:p>
          <a:p>
            <a:r>
              <a:rPr lang="en-US" dirty="0"/>
              <a:t>The way the attack works was that attackers seemed to buy Google ads for popular software such as Adobe, Discord, Slack etc. When the user clicked on the sponsored ad they would be lead to a realistic looking installer page with strangely did not have their best interests at heart. This would normally lead to an MSI installer, which in turn would kick off a kill chain with one of the following malware. They often inflated the size of the MSI also to both be realistic, and mess with heuristic detection engines.</a:t>
            </a:r>
          </a:p>
          <a:p>
            <a:endParaRPr lang="en-US" dirty="0"/>
          </a:p>
          <a:p>
            <a:r>
              <a:rPr lang="en-US" dirty="0"/>
              <a:t>https://</a:t>
            </a:r>
            <a:r>
              <a:rPr lang="en-US" dirty="0" err="1"/>
              <a:t>www.trendmicro.com</a:t>
            </a:r>
            <a:r>
              <a:rPr lang="en-US" dirty="0"/>
              <a:t>/</a:t>
            </a:r>
            <a:r>
              <a:rPr lang="en-US" dirty="0" err="1"/>
              <a:t>en_in</a:t>
            </a:r>
            <a:r>
              <a:rPr lang="en-US" dirty="0"/>
              <a:t>/research/22/l/icedid-botnet-distributors-abuse-google-ppc-to-distribute-malware.html</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6</a:t>
            </a:fld>
            <a:endParaRPr lang="en-US"/>
          </a:p>
        </p:txBody>
      </p:sp>
    </p:spTree>
    <p:extLst>
      <p:ext uri="{BB962C8B-B14F-4D97-AF65-F5344CB8AC3E}">
        <p14:creationId xmlns:p14="http://schemas.microsoft.com/office/powerpoint/2010/main" val="16168950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other changes to briefly call out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Attacks on the Cloud continued, with </a:t>
            </a:r>
            <a:r>
              <a:rPr lang="en-IE" dirty="0">
                <a:solidFill>
                  <a:srgbClr val="1B1B1B"/>
                </a:solidFill>
                <a:effectLst/>
                <a:latin typeface="Helvetica" pitchFamily="2" charset="0"/>
              </a:rPr>
              <a:t>the </a:t>
            </a:r>
            <a:r>
              <a:rPr lang="en-IE" dirty="0" err="1">
                <a:solidFill>
                  <a:srgbClr val="1B1B1B"/>
                </a:solidFill>
                <a:effectLst/>
                <a:latin typeface="Helvetica" pitchFamily="2" charset="0"/>
              </a:rPr>
              <a:t>PurpleUrchin</a:t>
            </a:r>
            <a:r>
              <a:rPr lang="en-IE" dirty="0">
                <a:solidFill>
                  <a:srgbClr val="1B1B1B"/>
                </a:solidFill>
                <a:effectLst/>
                <a:latin typeface="Helvetica" pitchFamily="2" charset="0"/>
              </a:rPr>
              <a:t> </a:t>
            </a:r>
            <a:r>
              <a:rPr lang="en-IE" dirty="0" err="1">
                <a:solidFill>
                  <a:srgbClr val="1B1B1B"/>
                </a:solidFill>
                <a:effectLst/>
                <a:latin typeface="Helvetica" pitchFamily="2" charset="0"/>
              </a:rPr>
              <a:t>cryptomining</a:t>
            </a:r>
            <a:r>
              <a:rPr lang="en-IE" dirty="0">
                <a:solidFill>
                  <a:srgbClr val="1B1B1B"/>
                </a:solidFill>
                <a:effectLst/>
                <a:latin typeface="Helvetica" pitchFamily="2" charset="0"/>
              </a:rPr>
              <a:t> campaign by Automated Libra (South African-based </a:t>
            </a:r>
            <a:r>
              <a:rPr lang="en-IE" dirty="0" err="1">
                <a:solidFill>
                  <a:srgbClr val="1B1B1B"/>
                </a:solidFill>
                <a:effectLst/>
                <a:latin typeface="Helvetica" pitchFamily="2" charset="0"/>
              </a:rPr>
              <a:t>freejacking</a:t>
            </a:r>
            <a:r>
              <a:rPr lang="en-IE" dirty="0">
                <a:solidFill>
                  <a:srgbClr val="1B1B1B"/>
                </a:solidFill>
                <a:effectLst/>
                <a:latin typeface="Helvetica" pitchFamily="2" charset="0"/>
              </a:rPr>
              <a:t> group that primarily targets cloud platforms offering limited-time trials of cloud resources). Unit42 wrote a really detailed blog on this one. The group are interesting for their heavy use of automated </a:t>
            </a:r>
            <a:r>
              <a:rPr lang="en-IE" dirty="0" err="1">
                <a:solidFill>
                  <a:srgbClr val="1B1B1B"/>
                </a:solidFill>
                <a:effectLst/>
                <a:latin typeface="Helvetica" pitchFamily="2" charset="0"/>
              </a:rPr>
              <a:t>Github</a:t>
            </a:r>
            <a:r>
              <a:rPr lang="en-IE" dirty="0">
                <a:solidFill>
                  <a:srgbClr val="1B1B1B"/>
                </a:solidFill>
                <a:effectLst/>
                <a:latin typeface="Helvetica" pitchFamily="2" charset="0"/>
              </a:rPr>
              <a:t> accounts (as often as 3-5 per minute), bypassing CAPTCHA with image analysis techniques, and creation of over 130K user accounts on smaller cloud platforms – seemingly with stolen credit cards. Because the cloud providers bill monthly they simply rack up crazy costs in the first month, and then refuse to pay – leaving the person whose details where stolen to deal with the mess</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7</a:t>
            </a:fld>
            <a:endParaRPr lang="en-US"/>
          </a:p>
        </p:txBody>
      </p:sp>
    </p:spTree>
    <p:extLst>
      <p:ext uri="{BB962C8B-B14F-4D97-AF65-F5344CB8AC3E}">
        <p14:creationId xmlns:p14="http://schemas.microsoft.com/office/powerpoint/2010/main" val="2848798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And finally the increase of Crypto Romance scams targeting. More commonly known as Pig Butchering scams – but Sophos cute heart is a much nicer image to show that some stylised Hacker Pig being carved up. I do have to point out however that the Sophos Marketing team do not appear to know how to properly set a mouse trap, but I’m sure they make up for that skill in other areas</a:t>
            </a:r>
          </a:p>
          <a:p>
            <a:endParaRPr lang="en-IE" dirty="0"/>
          </a:p>
          <a:p>
            <a:r>
              <a:rPr lang="en-IE" dirty="0"/>
              <a:t>Essentially these scams are a combination of both classic (but effective) Romance Scams, combined with Crypto financial scams. You have to be all kinds of gullible to fall for these , but sadly a large percentage of the worlds population definitely fall into that category – and have little chance against the seasoned social engineers behind these attacks. This sort of Romance scam, along with attacks like BEC, actually outweigh Ransomware in terms of impact according to the latest US figures from FBI for cases reported to them.</a:t>
            </a:r>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8</a:t>
            </a:fld>
            <a:endParaRPr lang="en-US"/>
          </a:p>
        </p:txBody>
      </p:sp>
    </p:spTree>
    <p:extLst>
      <p:ext uri="{BB962C8B-B14F-4D97-AF65-F5344CB8AC3E}">
        <p14:creationId xmlns:p14="http://schemas.microsoft.com/office/powerpoint/2010/main" val="1458927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AF865231-30EC-D34E-A91F-441D95119DDA}" type="slidenum">
              <a:rPr lang="en-US" smtClean="0"/>
              <a:t>9</a:t>
            </a:fld>
            <a:endParaRPr lang="en-US"/>
          </a:p>
        </p:txBody>
      </p:sp>
    </p:spTree>
    <p:extLst>
      <p:ext uri="{BB962C8B-B14F-4D97-AF65-F5344CB8AC3E}">
        <p14:creationId xmlns:p14="http://schemas.microsoft.com/office/powerpoint/2010/main" val="39776007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7.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7.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Corporate Leadership">
    <p:spTree>
      <p:nvGrpSpPr>
        <p:cNvPr id="1" name=""/>
        <p:cNvGrpSpPr/>
        <p:nvPr/>
      </p:nvGrpSpPr>
      <p:grpSpPr>
        <a:xfrm>
          <a:off x="0" y="0"/>
          <a:ext cx="0" cy="0"/>
          <a:chOff x="0" y="0"/>
          <a:chExt cx="0" cy="0"/>
        </a:xfrm>
      </p:grpSpPr>
      <p:pic>
        <p:nvPicPr>
          <p:cNvPr id="7" name="Google Shape;190;p11">
            <a:extLst>
              <a:ext uri="{FF2B5EF4-FFF2-40B4-BE49-F238E27FC236}">
                <a16:creationId xmlns:a16="http://schemas.microsoft.com/office/drawing/2014/main" id="{B5C0EB80-D5AF-4191-B1EF-E82D00D83535}"/>
              </a:ext>
            </a:extLst>
          </p:cNvPr>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5" y="0"/>
            <a:ext cx="12192000" cy="6858000"/>
          </a:xfrm>
          <a:prstGeom prst="rect">
            <a:avLst/>
          </a:prstGeom>
          <a:noFill/>
          <a:ln>
            <a:noFill/>
          </a:ln>
        </p:spPr>
      </p:pic>
      <p:cxnSp>
        <p:nvCxnSpPr>
          <p:cNvPr id="8" name="Straight Connector 7">
            <a:extLst>
              <a:ext uri="{FF2B5EF4-FFF2-40B4-BE49-F238E27FC236}">
                <a16:creationId xmlns:a16="http://schemas.microsoft.com/office/drawing/2014/main" id="{EECFB73A-4B90-4C64-BF1F-6266B017EB44}"/>
              </a:ext>
            </a:extLst>
          </p:cNvPr>
          <p:cNvCxnSpPr/>
          <p:nvPr/>
        </p:nvCxnSpPr>
        <p:spPr>
          <a:xfrm>
            <a:off x="597993" y="5328870"/>
            <a:ext cx="463550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A86820A5-906A-40F2-B971-A969086D5B80}"/>
              </a:ext>
            </a:extLst>
          </p:cNvPr>
          <p:cNvSpPr/>
          <p:nvPr/>
        </p:nvSpPr>
        <p:spPr>
          <a:xfrm>
            <a:off x="1" y="3924630"/>
            <a:ext cx="101600" cy="183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709"/>
          </a:p>
        </p:txBody>
      </p:sp>
      <p:sp>
        <p:nvSpPr>
          <p:cNvPr id="2" name="Title 1">
            <a:extLst>
              <a:ext uri="{FF2B5EF4-FFF2-40B4-BE49-F238E27FC236}">
                <a16:creationId xmlns:a16="http://schemas.microsoft.com/office/drawing/2014/main" id="{E70CF0A1-1F9B-C685-0772-6DAC194F1E6C}"/>
              </a:ext>
            </a:extLst>
          </p:cNvPr>
          <p:cNvSpPr>
            <a:spLocks noGrp="1"/>
          </p:cNvSpPr>
          <p:nvPr>
            <p:ph type="title" hasCustomPrompt="1"/>
          </p:nvPr>
        </p:nvSpPr>
        <p:spPr>
          <a:xfrm>
            <a:off x="597990" y="3561831"/>
            <a:ext cx="4635499" cy="1628407"/>
          </a:xfrm>
        </p:spPr>
        <p:txBody>
          <a:bodyPr anchor="t">
            <a:normAutofit/>
          </a:bodyPr>
          <a:lstStyle>
            <a:lvl1pPr>
              <a:defRPr sz="3500" b="1">
                <a:solidFill>
                  <a:schemeClr val="bg1"/>
                </a:solidFill>
              </a:defRPr>
            </a:lvl1pPr>
          </a:lstStyle>
          <a:p>
            <a:r>
              <a:rPr lang="en-US" dirty="0"/>
              <a:t>Title slide</a:t>
            </a:r>
            <a:br>
              <a:rPr lang="en-US" dirty="0"/>
            </a:br>
            <a:r>
              <a:rPr lang="en-US" dirty="0"/>
              <a:t>Corporate Leadership</a:t>
            </a:r>
            <a:br>
              <a:rPr lang="en-US" dirty="0"/>
            </a:br>
            <a:r>
              <a:rPr lang="en-US" dirty="0"/>
              <a:t>Campaign</a:t>
            </a:r>
          </a:p>
        </p:txBody>
      </p:sp>
      <p:sp>
        <p:nvSpPr>
          <p:cNvPr id="4" name="Text Placeholder 19">
            <a:extLst>
              <a:ext uri="{FF2B5EF4-FFF2-40B4-BE49-F238E27FC236}">
                <a16:creationId xmlns:a16="http://schemas.microsoft.com/office/drawing/2014/main" id="{CE144C31-0B18-D340-9557-D6DCFE70AE6E}"/>
              </a:ext>
            </a:extLst>
          </p:cNvPr>
          <p:cNvSpPr>
            <a:spLocks noGrp="1"/>
          </p:cNvSpPr>
          <p:nvPr>
            <p:ph type="body" sz="quarter" idx="11" hasCustomPrompt="1"/>
          </p:nvPr>
        </p:nvSpPr>
        <p:spPr>
          <a:xfrm>
            <a:off x="598489" y="5418756"/>
            <a:ext cx="4330199" cy="666791"/>
          </a:xfrm>
          <a:prstGeom prst="rect">
            <a:avLst/>
          </a:prstGeom>
        </p:spPr>
        <p:txBody>
          <a:bodyPr/>
          <a:lstStyle>
            <a:lvl1pPr marL="0" indent="0">
              <a:buNone/>
              <a:defRPr sz="1798">
                <a:solidFill>
                  <a:schemeClr val="bg1"/>
                </a:solidFill>
                <a:latin typeface="Calibri" panose="020F0502020204030204" pitchFamily="34" charset="0"/>
                <a:cs typeface="Calibri" panose="020F0502020204030204" pitchFamily="34" charset="0"/>
              </a:defRPr>
            </a:lvl1pPr>
            <a:lvl2pPr>
              <a:defRPr sz="1798">
                <a:solidFill>
                  <a:schemeClr val="bg1"/>
                </a:solidFill>
                <a:latin typeface="Calibri" panose="020F0502020204030204" pitchFamily="34" charset="0"/>
                <a:cs typeface="Calibri" panose="020F0502020204030204" pitchFamily="34" charset="0"/>
              </a:defRPr>
            </a:lvl2pPr>
            <a:lvl3pPr>
              <a:defRPr sz="1798">
                <a:solidFill>
                  <a:schemeClr val="bg1"/>
                </a:solidFill>
                <a:latin typeface="Calibri" panose="020F0502020204030204" pitchFamily="34" charset="0"/>
                <a:cs typeface="Calibri" panose="020F0502020204030204" pitchFamily="34" charset="0"/>
              </a:defRPr>
            </a:lvl3pPr>
            <a:lvl4pPr>
              <a:defRPr sz="1798">
                <a:solidFill>
                  <a:schemeClr val="bg1"/>
                </a:solidFill>
                <a:latin typeface="Calibri" panose="020F0502020204030204" pitchFamily="34" charset="0"/>
                <a:cs typeface="Calibri" panose="020F0502020204030204" pitchFamily="34" charset="0"/>
              </a:defRPr>
            </a:lvl4pPr>
            <a:lvl5pPr>
              <a:defRPr sz="1798">
                <a:solidFill>
                  <a:schemeClr val="bg1"/>
                </a:solidFill>
                <a:latin typeface="Calibri" panose="020F0502020204030204" pitchFamily="34" charset="0"/>
                <a:cs typeface="Calibri" panose="020F0502020204030204" pitchFamily="34" charset="0"/>
              </a:defRPr>
            </a:lvl5pPr>
          </a:lstStyle>
          <a:p>
            <a:pPr marL="228515" marR="0" lvl="0" indent="-228515" algn="l" rtl="0">
              <a:lnSpc>
                <a:spcPct val="100000"/>
              </a:lnSpc>
              <a:spcBef>
                <a:spcPts val="0"/>
              </a:spcBef>
              <a:spcAft>
                <a:spcPts val="0"/>
              </a:spcAft>
              <a:buClr>
                <a:srgbClr val="000000"/>
              </a:buClr>
              <a:buSzPts val="2100"/>
            </a:pPr>
            <a:r>
              <a:rPr lang="en-US" sz="1798" b="0" i="0" u="none" strike="noStrike" cap="none" dirty="0">
                <a:solidFill>
                  <a:schemeClr val="bg1"/>
                </a:solidFill>
                <a:latin typeface="Calibri" panose="020F0502020204030204" pitchFamily="34" charset="0"/>
                <a:ea typeface="Calibri"/>
                <a:cs typeface="Calibri" panose="020F0502020204030204" pitchFamily="34" charset="0"/>
                <a:sym typeface="Calibri"/>
              </a:rPr>
              <a:t>Presenter Name</a:t>
            </a:r>
          </a:p>
        </p:txBody>
      </p:sp>
      <p:pic>
        <p:nvPicPr>
          <p:cNvPr id="3" name="Picture 2">
            <a:extLst>
              <a:ext uri="{FF2B5EF4-FFF2-40B4-BE49-F238E27FC236}">
                <a16:creationId xmlns:a16="http://schemas.microsoft.com/office/drawing/2014/main" id="{3F285413-71C7-3DE7-C8BD-3FE697BA08D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0047" y="630858"/>
            <a:ext cx="2563241" cy="801013"/>
          </a:xfrm>
          <a:prstGeom prst="rect">
            <a:avLst/>
          </a:prstGeom>
        </p:spPr>
      </p:pic>
    </p:spTree>
    <p:extLst>
      <p:ext uri="{BB962C8B-B14F-4D97-AF65-F5344CB8AC3E}">
        <p14:creationId xmlns:p14="http://schemas.microsoft.com/office/powerpoint/2010/main" val="33851210"/>
      </p:ext>
    </p:extLst>
  </p:cSld>
  <p:clrMapOvr>
    <a:masterClrMapping/>
  </p:clrMapOvr>
  <p:extLst>
    <p:ext uri="{DCECCB84-F9BA-43D5-87BE-67443E8EF086}">
      <p15:sldGuideLst xmlns:p15="http://schemas.microsoft.com/office/powerpoint/2012/main">
        <p15:guide id="1" orient="horz" pos="216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Content Slide - 4">
    <p:spTree>
      <p:nvGrpSpPr>
        <p:cNvPr id="1" name=""/>
        <p:cNvGrpSpPr/>
        <p:nvPr/>
      </p:nvGrpSpPr>
      <p:grpSpPr>
        <a:xfrm>
          <a:off x="0" y="0"/>
          <a:ext cx="0" cy="0"/>
          <a:chOff x="0" y="0"/>
          <a:chExt cx="0" cy="0"/>
        </a:xfrm>
      </p:grpSpPr>
      <p:pic>
        <p:nvPicPr>
          <p:cNvPr id="7" name="Google Shape;210;p45">
            <a:extLst>
              <a:ext uri="{FF2B5EF4-FFF2-40B4-BE49-F238E27FC236}">
                <a16:creationId xmlns:a16="http://schemas.microsoft.com/office/drawing/2014/main" id="{3BBB74AC-560E-4653-9E97-9B0709E28C4E}"/>
              </a:ext>
            </a:extLst>
          </p:cNvPr>
          <p:cNvPicPr preferRelativeResize="0"/>
          <p:nvPr userDrawn="1"/>
        </p:nvPicPr>
        <p:blipFill rotWithShape="1">
          <a:blip r:embed="rId2" cstate="email">
            <a:alphaModFix/>
            <a:extLst>
              <a:ext uri="{28A0092B-C50C-407E-A947-70E740481C1C}">
                <a14:useLocalDpi xmlns:a14="http://schemas.microsoft.com/office/drawing/2010/main"/>
              </a:ext>
            </a:extLst>
          </a:blip>
          <a:srcRect/>
          <a:stretch/>
        </p:blipFill>
        <p:spPr>
          <a:xfrm>
            <a:off x="10608551" y="6288474"/>
            <a:ext cx="1482301" cy="430801"/>
          </a:xfrm>
          <a:prstGeom prst="rect">
            <a:avLst/>
          </a:prstGeom>
          <a:noFill/>
          <a:ln>
            <a:noFill/>
          </a:ln>
        </p:spPr>
      </p:pic>
      <p:pic>
        <p:nvPicPr>
          <p:cNvPr id="8" name="Picture 7">
            <a:extLst>
              <a:ext uri="{FF2B5EF4-FFF2-40B4-BE49-F238E27FC236}">
                <a16:creationId xmlns:a16="http://schemas.microsoft.com/office/drawing/2014/main" id="{C9872F7A-A9CC-442E-AAD0-DA99CE1C6D3C}"/>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 y="5792251"/>
            <a:ext cx="12192000" cy="1072680"/>
          </a:xfrm>
          <a:prstGeom prst="rect">
            <a:avLst/>
          </a:prstGeom>
        </p:spPr>
      </p:pic>
      <p:sp>
        <p:nvSpPr>
          <p:cNvPr id="2" name="TextBox 1">
            <a:extLst>
              <a:ext uri="{FF2B5EF4-FFF2-40B4-BE49-F238E27FC236}">
                <a16:creationId xmlns:a16="http://schemas.microsoft.com/office/drawing/2014/main" id="{B0575AE5-D2D7-B722-190F-1DF741C15289}"/>
              </a:ext>
            </a:extLst>
          </p:cNvPr>
          <p:cNvSpPr txBox="1"/>
          <p:nvPr userDrawn="1"/>
        </p:nvSpPr>
        <p:spPr>
          <a:xfrm>
            <a:off x="105882" y="6548185"/>
            <a:ext cx="2464066" cy="21544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548F3A7-4D36-4B48-AFAE-39A3F3F67CC5}" type="slidenum">
              <a:rPr lang="en-US" sz="800" smtClean="0">
                <a:solidFill>
                  <a:schemeClr val="bg1"/>
                </a:solidFill>
              </a:rPr>
              <a:pPr marL="0" marR="0" lvl="0" indent="0" algn="l" defTabSz="457200" rtl="0" eaLnBrk="1" fontAlgn="auto" latinLnBrk="0" hangingPunct="1">
                <a:lnSpc>
                  <a:spcPct val="100000"/>
                </a:lnSpc>
                <a:spcBef>
                  <a:spcPts val="0"/>
                </a:spcBef>
                <a:spcAft>
                  <a:spcPts val="0"/>
                </a:spcAft>
                <a:buClrTx/>
                <a:buSzTx/>
                <a:buFontTx/>
                <a:buNone/>
                <a:tabLst/>
                <a:defRPr/>
              </a:pPr>
              <a:t>‹#›</a:t>
            </a:fld>
            <a:r>
              <a:rPr lang="en-US" sz="800" b="0" i="0" u="none" strike="noStrike" kern="1200" cap="none" dirty="0">
                <a:solidFill>
                  <a:schemeClr val="bg1"/>
                </a:solidFill>
                <a:latin typeface="Calibri"/>
                <a:ea typeface="Calibri"/>
                <a:cs typeface="Calibri"/>
                <a:sym typeface="Calibri"/>
              </a:rPr>
              <a:t> | ©2023 Trend Micro Inc.</a:t>
            </a:r>
            <a:endParaRPr lang="en-US" sz="800" b="0" i="0" u="none" strike="noStrike" kern="1200" cap="none" dirty="0">
              <a:solidFill>
                <a:schemeClr val="bg1"/>
              </a:solidFill>
              <a:latin typeface="Calibri"/>
              <a:ea typeface="Arial"/>
              <a:cs typeface="Calibri"/>
              <a:sym typeface="Arial"/>
            </a:endParaRPr>
          </a:p>
        </p:txBody>
      </p:sp>
      <p:sp>
        <p:nvSpPr>
          <p:cNvPr id="4" name="Text Placeholder 2">
            <a:extLst>
              <a:ext uri="{FF2B5EF4-FFF2-40B4-BE49-F238E27FC236}">
                <a16:creationId xmlns:a16="http://schemas.microsoft.com/office/drawing/2014/main" id="{08794A2F-8137-D096-A8BD-3D0EFEBF9C78}"/>
              </a:ext>
            </a:extLst>
          </p:cNvPr>
          <p:cNvSpPr>
            <a:spLocks noGrp="1"/>
          </p:cNvSpPr>
          <p:nvPr>
            <p:ph type="body" sz="quarter" idx="10"/>
          </p:nvPr>
        </p:nvSpPr>
        <p:spPr>
          <a:xfrm>
            <a:off x="761999" y="588160"/>
            <a:ext cx="10544401" cy="763200"/>
          </a:xfrm>
          <a:prstGeom prst="rect">
            <a:avLst/>
          </a:prstGeom>
        </p:spPr>
        <p:txBody>
          <a:bodyPr anchor="ctr"/>
          <a:lstStyle>
            <a:lvl1pPr marL="0" indent="0">
              <a:buNone/>
              <a:defRPr sz="3997" b="0">
                <a:solidFill>
                  <a:schemeClr val="accent1"/>
                </a:solidFill>
                <a:latin typeface="Calibri" panose="020F0502020204030204" pitchFamily="34" charset="0"/>
                <a:cs typeface="Calibri" panose="020F0502020204030204" pitchFamily="34" charset="0"/>
              </a:defRPr>
            </a:lvl1pPr>
            <a:lvl2pPr>
              <a:defRPr sz="3997">
                <a:solidFill>
                  <a:schemeClr val="bg1"/>
                </a:solidFill>
                <a:latin typeface="Calibri" panose="020F0502020204030204" pitchFamily="34" charset="0"/>
                <a:cs typeface="Calibri" panose="020F0502020204030204" pitchFamily="34" charset="0"/>
              </a:defRPr>
            </a:lvl2pPr>
            <a:lvl3pPr>
              <a:defRPr sz="3997">
                <a:solidFill>
                  <a:schemeClr val="bg1"/>
                </a:solidFill>
                <a:latin typeface="Calibri" panose="020F0502020204030204" pitchFamily="34" charset="0"/>
                <a:cs typeface="Calibri" panose="020F0502020204030204" pitchFamily="34" charset="0"/>
              </a:defRPr>
            </a:lvl3pPr>
            <a:lvl4pPr>
              <a:defRPr sz="3997">
                <a:solidFill>
                  <a:schemeClr val="bg1"/>
                </a:solidFill>
                <a:latin typeface="Calibri" panose="020F0502020204030204" pitchFamily="34" charset="0"/>
                <a:cs typeface="Calibri" panose="020F0502020204030204" pitchFamily="34" charset="0"/>
              </a:defRPr>
            </a:lvl4pPr>
            <a:lvl5pPr>
              <a:defRPr sz="3997">
                <a:solidFill>
                  <a:schemeClr val="bg1"/>
                </a:solidFill>
                <a:latin typeface="Calibri" panose="020F0502020204030204" pitchFamily="34" charset="0"/>
                <a:cs typeface="Calibri" panose="020F0502020204030204" pitchFamily="34" charset="0"/>
              </a:defRPr>
            </a:lvl5pPr>
          </a:lstStyle>
          <a:p>
            <a:pPr lvl="0"/>
            <a:r>
              <a:rPr lang="en-US" dirty="0"/>
              <a:t>Click to edit Master text styles</a:t>
            </a:r>
          </a:p>
        </p:txBody>
      </p:sp>
      <p:sp>
        <p:nvSpPr>
          <p:cNvPr id="6" name="Rectangle 5">
            <a:extLst>
              <a:ext uri="{FF2B5EF4-FFF2-40B4-BE49-F238E27FC236}">
                <a16:creationId xmlns:a16="http://schemas.microsoft.com/office/drawing/2014/main" id="{B7D902A2-F2EB-3D51-53F8-C38673281C45}"/>
              </a:ext>
            </a:extLst>
          </p:cNvPr>
          <p:cNvSpPr/>
          <p:nvPr userDrawn="1"/>
        </p:nvSpPr>
        <p:spPr>
          <a:xfrm>
            <a:off x="832461" y="1353830"/>
            <a:ext cx="9744104" cy="36000"/>
          </a:xfrm>
          <a:prstGeom prst="rect">
            <a:avLst/>
          </a:prstGeom>
          <a:gradFill flip="none" rotWithShape="1">
            <a:gsLst>
              <a:gs pos="0">
                <a:srgbClr val="0C0102"/>
              </a:gs>
              <a:gs pos="82000">
                <a:schemeClr val="bg1"/>
              </a:gs>
              <a:gs pos="32000">
                <a:srgbClr val="D3192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IN" sz="709"/>
          </a:p>
        </p:txBody>
      </p:sp>
      <p:pic>
        <p:nvPicPr>
          <p:cNvPr id="9" name="Picture 8">
            <a:extLst>
              <a:ext uri="{FF2B5EF4-FFF2-40B4-BE49-F238E27FC236}">
                <a16:creationId xmlns:a16="http://schemas.microsoft.com/office/drawing/2014/main" id="{BEAED626-EA43-54EA-9651-CADAFE7237FA}"/>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201985" y="6200962"/>
            <a:ext cx="2099025" cy="655947"/>
          </a:xfrm>
          <a:prstGeom prst="rect">
            <a:avLst/>
          </a:prstGeom>
        </p:spPr>
      </p:pic>
      <p:sp>
        <p:nvSpPr>
          <p:cNvPr id="10" name="Text Placeholder 2">
            <a:extLst>
              <a:ext uri="{FF2B5EF4-FFF2-40B4-BE49-F238E27FC236}">
                <a16:creationId xmlns:a16="http://schemas.microsoft.com/office/drawing/2014/main" id="{E5F72210-EE83-55D3-E33B-31885639E7C1}"/>
              </a:ext>
            </a:extLst>
          </p:cNvPr>
          <p:cNvSpPr>
            <a:spLocks noGrp="1"/>
          </p:cNvSpPr>
          <p:nvPr>
            <p:ph idx="1"/>
          </p:nvPr>
        </p:nvSpPr>
        <p:spPr>
          <a:xfrm>
            <a:off x="761999" y="1470487"/>
            <a:ext cx="10591801" cy="4351338"/>
          </a:xfrm>
          <a:prstGeom prst="rect">
            <a:avLst/>
          </a:prstGeom>
          <a:solidFill>
            <a:schemeClr val="bg1">
              <a:alpha val="0"/>
            </a:schemeClr>
          </a:solidFill>
        </p:spPr>
        <p:txBody>
          <a:bodyPr vert="horz" lIns="91440" tIns="45720" rIns="91440" bIns="45720" rtlCol="0">
            <a:normAutofit/>
          </a:bodyPr>
          <a:lstStyle>
            <a:lvl1pPr marL="355600" indent="-350838">
              <a:tabLst/>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0213207"/>
      </p:ext>
    </p:extLst>
  </p:cSld>
  <p:clrMapOvr>
    <a:masterClrMapping/>
  </p:clrMapOvr>
  <p:extLst>
    <p:ext uri="{DCECCB84-F9BA-43D5-87BE-67443E8EF086}">
      <p15:sldGuideLst xmlns:p15="http://schemas.microsoft.com/office/powerpoint/2012/main">
        <p15:guide id="1" orient="horz" pos="2161">
          <p15:clr>
            <a:srgbClr val="FBAE40"/>
          </p15:clr>
        </p15:guide>
        <p15:guide id="2" pos="3843">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Content Slide - 4">
    <p:spTree>
      <p:nvGrpSpPr>
        <p:cNvPr id="1" name=""/>
        <p:cNvGrpSpPr/>
        <p:nvPr/>
      </p:nvGrpSpPr>
      <p:grpSpPr>
        <a:xfrm>
          <a:off x="0" y="0"/>
          <a:ext cx="0" cy="0"/>
          <a:chOff x="0" y="0"/>
          <a:chExt cx="0" cy="0"/>
        </a:xfrm>
      </p:grpSpPr>
      <p:pic>
        <p:nvPicPr>
          <p:cNvPr id="7" name="Google Shape;210;p45">
            <a:extLst>
              <a:ext uri="{FF2B5EF4-FFF2-40B4-BE49-F238E27FC236}">
                <a16:creationId xmlns:a16="http://schemas.microsoft.com/office/drawing/2014/main" id="{3BBB74AC-560E-4653-9E97-9B0709E28C4E}"/>
              </a:ext>
            </a:extLst>
          </p:cNvPr>
          <p:cNvPicPr preferRelativeResize="0"/>
          <p:nvPr userDrawn="1"/>
        </p:nvPicPr>
        <p:blipFill rotWithShape="1">
          <a:blip r:embed="rId2" cstate="email">
            <a:alphaModFix/>
            <a:extLst>
              <a:ext uri="{28A0092B-C50C-407E-A947-70E740481C1C}">
                <a14:useLocalDpi xmlns:a14="http://schemas.microsoft.com/office/drawing/2010/main"/>
              </a:ext>
            </a:extLst>
          </a:blip>
          <a:srcRect/>
          <a:stretch/>
        </p:blipFill>
        <p:spPr>
          <a:xfrm>
            <a:off x="10608551" y="6288474"/>
            <a:ext cx="1482301" cy="430801"/>
          </a:xfrm>
          <a:prstGeom prst="rect">
            <a:avLst/>
          </a:prstGeom>
          <a:noFill/>
          <a:ln>
            <a:noFill/>
          </a:ln>
        </p:spPr>
      </p:pic>
      <p:pic>
        <p:nvPicPr>
          <p:cNvPr id="8" name="Picture 7">
            <a:extLst>
              <a:ext uri="{FF2B5EF4-FFF2-40B4-BE49-F238E27FC236}">
                <a16:creationId xmlns:a16="http://schemas.microsoft.com/office/drawing/2014/main" id="{C9872F7A-A9CC-442E-AAD0-DA99CE1C6D3C}"/>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 y="5792251"/>
            <a:ext cx="12192000" cy="1072680"/>
          </a:xfrm>
          <a:prstGeom prst="rect">
            <a:avLst/>
          </a:prstGeom>
        </p:spPr>
      </p:pic>
      <p:sp>
        <p:nvSpPr>
          <p:cNvPr id="10" name="Rectangle 9">
            <a:extLst>
              <a:ext uri="{FF2B5EF4-FFF2-40B4-BE49-F238E27FC236}">
                <a16:creationId xmlns:a16="http://schemas.microsoft.com/office/drawing/2014/main" id="{215E2817-0FB3-44DB-A389-194273A84711}"/>
              </a:ext>
            </a:extLst>
          </p:cNvPr>
          <p:cNvSpPr/>
          <p:nvPr userDrawn="1"/>
        </p:nvSpPr>
        <p:spPr>
          <a:xfrm>
            <a:off x="832461" y="1353830"/>
            <a:ext cx="9744104" cy="36000"/>
          </a:xfrm>
          <a:prstGeom prst="rect">
            <a:avLst/>
          </a:prstGeom>
          <a:gradFill flip="none" rotWithShape="1">
            <a:gsLst>
              <a:gs pos="0">
                <a:srgbClr val="0C0102"/>
              </a:gs>
              <a:gs pos="82000">
                <a:schemeClr val="bg1"/>
              </a:gs>
              <a:gs pos="32000">
                <a:srgbClr val="D3192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IN" sz="709"/>
          </a:p>
        </p:txBody>
      </p:sp>
      <p:sp>
        <p:nvSpPr>
          <p:cNvPr id="11" name="Text Placeholder 2">
            <a:extLst>
              <a:ext uri="{FF2B5EF4-FFF2-40B4-BE49-F238E27FC236}">
                <a16:creationId xmlns:a16="http://schemas.microsoft.com/office/drawing/2014/main" id="{7CC01B0D-D22D-48FB-B6C6-05FCAA6C9FD3}"/>
              </a:ext>
            </a:extLst>
          </p:cNvPr>
          <p:cNvSpPr>
            <a:spLocks noGrp="1"/>
          </p:cNvSpPr>
          <p:nvPr>
            <p:ph type="body" sz="quarter" idx="10"/>
          </p:nvPr>
        </p:nvSpPr>
        <p:spPr>
          <a:xfrm>
            <a:off x="761999" y="588160"/>
            <a:ext cx="10544401" cy="763200"/>
          </a:xfrm>
          <a:prstGeom prst="rect">
            <a:avLst/>
          </a:prstGeom>
        </p:spPr>
        <p:txBody>
          <a:bodyPr anchor="ctr"/>
          <a:lstStyle>
            <a:lvl1pPr marL="0" indent="0">
              <a:buNone/>
              <a:defRPr sz="3997" b="0">
                <a:solidFill>
                  <a:schemeClr val="accent1"/>
                </a:solidFill>
                <a:latin typeface="Calibri" panose="020F0502020204030204" pitchFamily="34" charset="0"/>
                <a:cs typeface="Calibri" panose="020F0502020204030204" pitchFamily="34" charset="0"/>
              </a:defRPr>
            </a:lvl1pPr>
            <a:lvl2pPr>
              <a:defRPr sz="3997">
                <a:solidFill>
                  <a:schemeClr val="bg1"/>
                </a:solidFill>
                <a:latin typeface="Calibri" panose="020F0502020204030204" pitchFamily="34" charset="0"/>
                <a:cs typeface="Calibri" panose="020F0502020204030204" pitchFamily="34" charset="0"/>
              </a:defRPr>
            </a:lvl2pPr>
            <a:lvl3pPr>
              <a:defRPr sz="3997">
                <a:solidFill>
                  <a:schemeClr val="bg1"/>
                </a:solidFill>
                <a:latin typeface="Calibri" panose="020F0502020204030204" pitchFamily="34" charset="0"/>
                <a:cs typeface="Calibri" panose="020F0502020204030204" pitchFamily="34" charset="0"/>
              </a:defRPr>
            </a:lvl3pPr>
            <a:lvl4pPr>
              <a:defRPr sz="3997">
                <a:solidFill>
                  <a:schemeClr val="bg1"/>
                </a:solidFill>
                <a:latin typeface="Calibri" panose="020F0502020204030204" pitchFamily="34" charset="0"/>
                <a:cs typeface="Calibri" panose="020F0502020204030204" pitchFamily="34" charset="0"/>
              </a:defRPr>
            </a:lvl4pPr>
            <a:lvl5pPr>
              <a:defRPr sz="3997">
                <a:solidFill>
                  <a:schemeClr val="bg1"/>
                </a:solidFill>
                <a:latin typeface="Calibri" panose="020F0502020204030204" pitchFamily="34" charset="0"/>
                <a:cs typeface="Calibri" panose="020F0502020204030204" pitchFamily="34" charset="0"/>
              </a:defRPr>
            </a:lvl5pPr>
          </a:lstStyle>
          <a:p>
            <a:pPr lvl="0"/>
            <a:r>
              <a:rPr lang="en-US" dirty="0"/>
              <a:t>Click to edit Master text styles</a:t>
            </a:r>
          </a:p>
        </p:txBody>
      </p:sp>
      <p:sp>
        <p:nvSpPr>
          <p:cNvPr id="2" name="TextBox 1">
            <a:extLst>
              <a:ext uri="{FF2B5EF4-FFF2-40B4-BE49-F238E27FC236}">
                <a16:creationId xmlns:a16="http://schemas.microsoft.com/office/drawing/2014/main" id="{B0575AE5-D2D7-B722-190F-1DF741C15289}"/>
              </a:ext>
            </a:extLst>
          </p:cNvPr>
          <p:cNvSpPr txBox="1"/>
          <p:nvPr userDrawn="1"/>
        </p:nvSpPr>
        <p:spPr>
          <a:xfrm>
            <a:off x="105882" y="6548185"/>
            <a:ext cx="2464066" cy="21544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548F3A7-4D36-4B48-AFAE-39A3F3F67CC5}" type="slidenum">
              <a:rPr lang="en-US" sz="800" smtClean="0">
                <a:solidFill>
                  <a:schemeClr val="bg1"/>
                </a:solidFill>
              </a:rPr>
              <a:pPr marL="0" marR="0" lvl="0" indent="0" algn="l" defTabSz="457200" rtl="0" eaLnBrk="1" fontAlgn="auto" latinLnBrk="0" hangingPunct="1">
                <a:lnSpc>
                  <a:spcPct val="100000"/>
                </a:lnSpc>
                <a:spcBef>
                  <a:spcPts val="0"/>
                </a:spcBef>
                <a:spcAft>
                  <a:spcPts val="0"/>
                </a:spcAft>
                <a:buClrTx/>
                <a:buSzTx/>
                <a:buFontTx/>
                <a:buNone/>
                <a:tabLst/>
                <a:defRPr/>
              </a:pPr>
              <a:t>‹#›</a:t>
            </a:fld>
            <a:r>
              <a:rPr lang="en-US" sz="800" b="0" i="0" u="none" strike="noStrike" kern="1200" cap="none" dirty="0">
                <a:solidFill>
                  <a:schemeClr val="bg1"/>
                </a:solidFill>
                <a:latin typeface="Calibri"/>
                <a:ea typeface="Calibri"/>
                <a:cs typeface="Calibri"/>
                <a:sym typeface="Calibri"/>
              </a:rPr>
              <a:t> | ©2023 Trend Micro Inc.</a:t>
            </a:r>
            <a:endParaRPr lang="en-US" sz="800" b="0" i="0" u="none" strike="noStrike" kern="1200" cap="none" dirty="0">
              <a:solidFill>
                <a:schemeClr val="bg1"/>
              </a:solidFill>
              <a:latin typeface="Calibri"/>
              <a:ea typeface="Arial"/>
              <a:cs typeface="Calibri"/>
              <a:sym typeface="Arial"/>
            </a:endParaRPr>
          </a:p>
        </p:txBody>
      </p:sp>
      <p:pic>
        <p:nvPicPr>
          <p:cNvPr id="4" name="Picture 3">
            <a:extLst>
              <a:ext uri="{FF2B5EF4-FFF2-40B4-BE49-F238E27FC236}">
                <a16:creationId xmlns:a16="http://schemas.microsoft.com/office/drawing/2014/main" id="{5D5F1A97-54F0-01EF-EA55-AD8474E5FE6C}"/>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201985" y="6200962"/>
            <a:ext cx="2099025" cy="655947"/>
          </a:xfrm>
          <a:prstGeom prst="rect">
            <a:avLst/>
          </a:prstGeom>
        </p:spPr>
      </p:pic>
    </p:spTree>
    <p:extLst>
      <p:ext uri="{BB962C8B-B14F-4D97-AF65-F5344CB8AC3E}">
        <p14:creationId xmlns:p14="http://schemas.microsoft.com/office/powerpoint/2010/main" val="1199634427"/>
      </p:ext>
    </p:extLst>
  </p:cSld>
  <p:clrMapOvr>
    <a:masterClrMapping/>
  </p:clrMapOvr>
  <p:extLst>
    <p:ext uri="{DCECCB84-F9BA-43D5-87BE-67443E8EF086}">
      <p15:sldGuideLst xmlns:p15="http://schemas.microsoft.com/office/powerpoint/2012/main">
        <p15:guide id="1" orient="horz" pos="2161">
          <p15:clr>
            <a:srgbClr val="FBAE40"/>
          </p15:clr>
        </p15:guide>
        <p15:guide id="2" pos="3843">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Content Slide - 4">
    <p:spTree>
      <p:nvGrpSpPr>
        <p:cNvPr id="1" name=""/>
        <p:cNvGrpSpPr/>
        <p:nvPr/>
      </p:nvGrpSpPr>
      <p:grpSpPr>
        <a:xfrm>
          <a:off x="0" y="0"/>
          <a:ext cx="0" cy="0"/>
          <a:chOff x="0" y="0"/>
          <a:chExt cx="0" cy="0"/>
        </a:xfrm>
      </p:grpSpPr>
      <p:pic>
        <p:nvPicPr>
          <p:cNvPr id="7" name="Google Shape;210;p45">
            <a:extLst>
              <a:ext uri="{FF2B5EF4-FFF2-40B4-BE49-F238E27FC236}">
                <a16:creationId xmlns:a16="http://schemas.microsoft.com/office/drawing/2014/main" id="{3BBB74AC-560E-4653-9E97-9B0709E28C4E}"/>
              </a:ext>
            </a:extLst>
          </p:cNvPr>
          <p:cNvPicPr preferRelativeResize="0"/>
          <p:nvPr userDrawn="1"/>
        </p:nvPicPr>
        <p:blipFill rotWithShape="1">
          <a:blip r:embed="rId2" cstate="email">
            <a:alphaModFix/>
            <a:extLst>
              <a:ext uri="{28A0092B-C50C-407E-A947-70E740481C1C}">
                <a14:useLocalDpi xmlns:a14="http://schemas.microsoft.com/office/drawing/2010/main"/>
              </a:ext>
            </a:extLst>
          </a:blip>
          <a:srcRect/>
          <a:stretch/>
        </p:blipFill>
        <p:spPr>
          <a:xfrm>
            <a:off x="10608551" y="6288474"/>
            <a:ext cx="1482301" cy="430801"/>
          </a:xfrm>
          <a:prstGeom prst="rect">
            <a:avLst/>
          </a:prstGeom>
          <a:noFill/>
          <a:ln>
            <a:noFill/>
          </a:ln>
        </p:spPr>
      </p:pic>
      <p:pic>
        <p:nvPicPr>
          <p:cNvPr id="8" name="Picture 7">
            <a:extLst>
              <a:ext uri="{FF2B5EF4-FFF2-40B4-BE49-F238E27FC236}">
                <a16:creationId xmlns:a16="http://schemas.microsoft.com/office/drawing/2014/main" id="{C9872F7A-A9CC-442E-AAD0-DA99CE1C6D3C}"/>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 y="5792251"/>
            <a:ext cx="12192000" cy="1072680"/>
          </a:xfrm>
          <a:prstGeom prst="rect">
            <a:avLst/>
          </a:prstGeom>
        </p:spPr>
      </p:pic>
      <p:sp>
        <p:nvSpPr>
          <p:cNvPr id="2" name="TextBox 1">
            <a:extLst>
              <a:ext uri="{FF2B5EF4-FFF2-40B4-BE49-F238E27FC236}">
                <a16:creationId xmlns:a16="http://schemas.microsoft.com/office/drawing/2014/main" id="{B0575AE5-D2D7-B722-190F-1DF741C15289}"/>
              </a:ext>
            </a:extLst>
          </p:cNvPr>
          <p:cNvSpPr txBox="1"/>
          <p:nvPr userDrawn="1"/>
        </p:nvSpPr>
        <p:spPr>
          <a:xfrm>
            <a:off x="105882" y="6548185"/>
            <a:ext cx="2464066" cy="21544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548F3A7-4D36-4B48-AFAE-39A3F3F67CC5}" type="slidenum">
              <a:rPr lang="en-US" sz="800" smtClean="0">
                <a:solidFill>
                  <a:schemeClr val="bg1"/>
                </a:solidFill>
              </a:rPr>
              <a:pPr marL="0" marR="0" lvl="0" indent="0" algn="l" defTabSz="457200" rtl="0" eaLnBrk="1" fontAlgn="auto" latinLnBrk="0" hangingPunct="1">
                <a:lnSpc>
                  <a:spcPct val="100000"/>
                </a:lnSpc>
                <a:spcBef>
                  <a:spcPts val="0"/>
                </a:spcBef>
                <a:spcAft>
                  <a:spcPts val="0"/>
                </a:spcAft>
                <a:buClrTx/>
                <a:buSzTx/>
                <a:buFontTx/>
                <a:buNone/>
                <a:tabLst/>
                <a:defRPr/>
              </a:pPr>
              <a:t>‹#›</a:t>
            </a:fld>
            <a:r>
              <a:rPr lang="en-US" sz="800" b="0" i="0" u="none" strike="noStrike" kern="1200" cap="none" dirty="0">
                <a:solidFill>
                  <a:schemeClr val="bg1"/>
                </a:solidFill>
                <a:latin typeface="Calibri"/>
                <a:ea typeface="Calibri"/>
                <a:cs typeface="Calibri"/>
                <a:sym typeface="Calibri"/>
              </a:rPr>
              <a:t> | ©2023 Trend Micro Inc.</a:t>
            </a:r>
            <a:endParaRPr lang="en-US" sz="800" b="0" i="0" u="none" strike="noStrike" kern="1200" cap="none" dirty="0">
              <a:solidFill>
                <a:schemeClr val="bg1"/>
              </a:solidFill>
              <a:latin typeface="Calibri"/>
              <a:ea typeface="Arial"/>
              <a:cs typeface="Calibri"/>
              <a:sym typeface="Arial"/>
            </a:endParaRPr>
          </a:p>
        </p:txBody>
      </p:sp>
      <p:pic>
        <p:nvPicPr>
          <p:cNvPr id="4" name="Picture 3">
            <a:extLst>
              <a:ext uri="{FF2B5EF4-FFF2-40B4-BE49-F238E27FC236}">
                <a16:creationId xmlns:a16="http://schemas.microsoft.com/office/drawing/2014/main" id="{0A3A5C04-8C90-FEA4-32DD-2F9E2A735E1D}"/>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201985" y="6200962"/>
            <a:ext cx="2099025" cy="655947"/>
          </a:xfrm>
          <a:prstGeom prst="rect">
            <a:avLst/>
          </a:prstGeom>
        </p:spPr>
      </p:pic>
    </p:spTree>
    <p:extLst>
      <p:ext uri="{BB962C8B-B14F-4D97-AF65-F5344CB8AC3E}">
        <p14:creationId xmlns:p14="http://schemas.microsoft.com/office/powerpoint/2010/main" val="2619391180"/>
      </p:ext>
    </p:extLst>
  </p:cSld>
  <p:clrMapOvr>
    <a:masterClrMapping/>
  </p:clrMapOvr>
  <p:extLst>
    <p:ext uri="{DCECCB84-F9BA-43D5-87BE-67443E8EF086}">
      <p15:sldGuideLst xmlns:p15="http://schemas.microsoft.com/office/powerpoint/2012/main">
        <p15:guide id="1" orient="horz" pos="2161">
          <p15:clr>
            <a:srgbClr val="FBAE40"/>
          </p15:clr>
        </p15:guide>
        <p15:guide id="2" pos="3843">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End slide">
    <p:spTree>
      <p:nvGrpSpPr>
        <p:cNvPr id="1" name=""/>
        <p:cNvGrpSpPr/>
        <p:nvPr/>
      </p:nvGrpSpPr>
      <p:grpSpPr>
        <a:xfrm>
          <a:off x="0" y="0"/>
          <a:ext cx="0" cy="0"/>
          <a:chOff x="0" y="0"/>
          <a:chExt cx="0" cy="0"/>
        </a:xfrm>
      </p:grpSpPr>
      <p:pic>
        <p:nvPicPr>
          <p:cNvPr id="31" name="Google Shape;952;p36" descr="Background pattern&#10;&#10;Description automatically generated">
            <a:extLst>
              <a:ext uri="{FF2B5EF4-FFF2-40B4-BE49-F238E27FC236}">
                <a16:creationId xmlns:a16="http://schemas.microsoft.com/office/drawing/2014/main" id="{0D2DF274-6529-4C37-B9C9-0B9C0AFC392A}"/>
              </a:ext>
            </a:extLst>
          </p:cNvPr>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flipH="1">
            <a:off x="2019" y="0"/>
            <a:ext cx="12192000" cy="6858000"/>
          </a:xfrm>
          <a:prstGeom prst="rect">
            <a:avLst/>
          </a:prstGeom>
          <a:noFill/>
          <a:ln>
            <a:noFill/>
          </a:ln>
        </p:spPr>
      </p:pic>
      <p:sp>
        <p:nvSpPr>
          <p:cNvPr id="33" name="Google Shape;954;p36">
            <a:extLst>
              <a:ext uri="{FF2B5EF4-FFF2-40B4-BE49-F238E27FC236}">
                <a16:creationId xmlns:a16="http://schemas.microsoft.com/office/drawing/2014/main" id="{A7107DE6-16FC-4903-B1FA-036CDF506A72}"/>
              </a:ext>
            </a:extLst>
          </p:cNvPr>
          <p:cNvSpPr txBox="1"/>
          <p:nvPr/>
        </p:nvSpPr>
        <p:spPr>
          <a:xfrm>
            <a:off x="353517" y="6425844"/>
            <a:ext cx="1316178" cy="215371"/>
          </a:xfrm>
          <a:prstGeom prst="rect">
            <a:avLst/>
          </a:prstGeom>
          <a:noFill/>
          <a:ln>
            <a:noFill/>
          </a:ln>
        </p:spPr>
        <p:txBody>
          <a:bodyPr spcFirstLastPara="1" wrap="square" lIns="91396" tIns="45684" rIns="91396" bIns="45684"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dirty="0">
                <a:solidFill>
                  <a:schemeClr val="lt1"/>
                </a:solidFill>
                <a:latin typeface="Calibri"/>
                <a:ea typeface="Calibri"/>
                <a:cs typeface="Calibri"/>
                <a:sym typeface="Calibri"/>
              </a:rPr>
              <a:t>©2023 Trend Micro Inc.</a:t>
            </a:r>
            <a:endParaRPr sz="1399" b="0" i="0" u="none" strike="noStrike" cap="none" dirty="0">
              <a:solidFill>
                <a:srgbClr val="000000"/>
              </a:solidFill>
              <a:latin typeface="Arial"/>
              <a:ea typeface="Arial"/>
              <a:cs typeface="Arial"/>
              <a:sym typeface="Arial"/>
            </a:endParaRPr>
          </a:p>
        </p:txBody>
      </p:sp>
      <p:sp>
        <p:nvSpPr>
          <p:cNvPr id="11" name="Text Placeholder 10">
            <a:extLst>
              <a:ext uri="{FF2B5EF4-FFF2-40B4-BE49-F238E27FC236}">
                <a16:creationId xmlns:a16="http://schemas.microsoft.com/office/drawing/2014/main" id="{8BC4CC62-670F-3C36-5608-41331AD78F8E}"/>
              </a:ext>
            </a:extLst>
          </p:cNvPr>
          <p:cNvSpPr>
            <a:spLocks noGrp="1"/>
          </p:cNvSpPr>
          <p:nvPr>
            <p:ph type="body" sz="quarter" idx="11" hasCustomPrompt="1"/>
          </p:nvPr>
        </p:nvSpPr>
        <p:spPr>
          <a:xfrm>
            <a:off x="977369" y="3183660"/>
            <a:ext cx="3557176" cy="592668"/>
          </a:xfrm>
        </p:spPr>
        <p:txBody>
          <a:bodyPr>
            <a:noAutofit/>
          </a:bodyPr>
          <a:lstStyle>
            <a:lvl1pPr marL="0" indent="0">
              <a:buFontTx/>
              <a:buNone/>
              <a:defRPr sz="1803" b="1">
                <a:solidFill>
                  <a:schemeClr val="bg1"/>
                </a:solidFill>
              </a:defRPr>
            </a:lvl1pPr>
            <a:lvl2pPr>
              <a:defRPr sz="1803" b="1"/>
            </a:lvl2pPr>
            <a:lvl3pPr>
              <a:defRPr sz="1803" b="1"/>
            </a:lvl3pPr>
            <a:lvl4pPr>
              <a:defRPr sz="1803" b="1"/>
            </a:lvl4pPr>
            <a:lvl5pPr>
              <a:defRPr sz="1803" b="1"/>
            </a:lvl5pPr>
          </a:lstStyle>
          <a:p>
            <a:pPr lvl="0"/>
            <a:r>
              <a:rPr lang="en-US" dirty="0"/>
              <a:t>Representative name</a:t>
            </a:r>
          </a:p>
        </p:txBody>
      </p:sp>
      <p:sp>
        <p:nvSpPr>
          <p:cNvPr id="14" name="Text Placeholder 12">
            <a:extLst>
              <a:ext uri="{FF2B5EF4-FFF2-40B4-BE49-F238E27FC236}">
                <a16:creationId xmlns:a16="http://schemas.microsoft.com/office/drawing/2014/main" id="{81E4F115-1E80-8094-05CB-2D62F60047C3}"/>
              </a:ext>
            </a:extLst>
          </p:cNvPr>
          <p:cNvSpPr>
            <a:spLocks noGrp="1"/>
          </p:cNvSpPr>
          <p:nvPr>
            <p:ph type="body" sz="quarter" idx="12" hasCustomPrompt="1"/>
          </p:nvPr>
        </p:nvSpPr>
        <p:spPr>
          <a:xfrm>
            <a:off x="977373" y="3765980"/>
            <a:ext cx="3064825" cy="1202692"/>
          </a:xfrm>
        </p:spPr>
        <p:txBody>
          <a:bodyPr>
            <a:normAutofit/>
          </a:bodyPr>
          <a:lstStyle>
            <a:lvl1pPr marL="0" indent="0">
              <a:lnSpc>
                <a:spcPct val="150000"/>
              </a:lnSpc>
              <a:buFontTx/>
              <a:buNone/>
              <a:defRPr sz="1092" b="1">
                <a:solidFill>
                  <a:schemeClr val="bg1"/>
                </a:solidFill>
              </a:defRPr>
            </a:lvl1pPr>
            <a:lvl2pPr marL="457029" indent="0" algn="l">
              <a:buFontTx/>
              <a:buNone/>
              <a:defRPr/>
            </a:lvl2pPr>
            <a:lvl3pPr marL="914058" indent="0" algn="l">
              <a:buFontTx/>
              <a:buNone/>
              <a:defRPr/>
            </a:lvl3pPr>
            <a:lvl4pPr marL="1371088" indent="0" algn="l">
              <a:buFontTx/>
              <a:buNone/>
              <a:defRPr/>
            </a:lvl4pPr>
            <a:lvl5pPr marL="1828117" indent="0" algn="l">
              <a:buFontTx/>
              <a:buNone/>
              <a:defRPr/>
            </a:lvl5pPr>
          </a:lstStyle>
          <a:p>
            <a:pPr lvl="0"/>
            <a:r>
              <a:rPr lang="en-US" dirty="0"/>
              <a:t>+123 459 859  </a:t>
            </a:r>
            <a:br>
              <a:rPr lang="en-US" dirty="0"/>
            </a:br>
            <a:r>
              <a:rPr lang="en-US" dirty="0"/>
              <a:t>25 E John W Carpenter Fwy #1500, Irving, </a:t>
            </a:r>
            <a:br>
              <a:rPr lang="en-US" dirty="0"/>
            </a:br>
            <a:r>
              <a:rPr lang="en-US" dirty="0"/>
              <a:t>TX 75062, United States</a:t>
            </a:r>
          </a:p>
        </p:txBody>
      </p:sp>
      <p:pic>
        <p:nvPicPr>
          <p:cNvPr id="2" name="Picture 1">
            <a:extLst>
              <a:ext uri="{FF2B5EF4-FFF2-40B4-BE49-F238E27FC236}">
                <a16:creationId xmlns:a16="http://schemas.microsoft.com/office/drawing/2014/main" id="{35620D60-C61D-BBC4-3311-9696E90D831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722338" y="2129800"/>
            <a:ext cx="3372325" cy="1053851"/>
          </a:xfrm>
          <a:prstGeom prst="rect">
            <a:avLst/>
          </a:prstGeom>
        </p:spPr>
      </p:pic>
    </p:spTree>
    <p:extLst>
      <p:ext uri="{BB962C8B-B14F-4D97-AF65-F5344CB8AC3E}">
        <p14:creationId xmlns:p14="http://schemas.microsoft.com/office/powerpoint/2010/main" val="2811815374"/>
      </p:ext>
    </p:extLst>
  </p:cSld>
  <p:clrMapOvr>
    <a:masterClrMapping/>
  </p:clrMapOvr>
  <p:extLst>
    <p:ext uri="{DCECCB84-F9BA-43D5-87BE-67443E8EF086}">
      <p15:sldGuideLst xmlns:p15="http://schemas.microsoft.com/office/powerpoint/2012/main">
        <p15:guide id="1" orient="horz" pos="216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7" name="Google Shape;190;p11">
            <a:extLst>
              <a:ext uri="{FF2B5EF4-FFF2-40B4-BE49-F238E27FC236}">
                <a16:creationId xmlns:a16="http://schemas.microsoft.com/office/drawing/2014/main" id="{B5C0EB80-D5AF-4191-B1EF-E82D00D83535}"/>
              </a:ext>
            </a:extLst>
          </p:cNvPr>
          <p:cNvPicPr preferRelativeResize="0"/>
          <p:nvPr/>
        </p:nvPicPr>
        <p:blipFill>
          <a:blip r:embed="rId2" cstate="email">
            <a:extLst>
              <a:ext uri="{28A0092B-C50C-407E-A947-70E740481C1C}">
                <a14:useLocalDpi xmlns:a14="http://schemas.microsoft.com/office/drawing/2010/main"/>
              </a:ext>
            </a:extLst>
          </a:blip>
          <a:srcRect/>
          <a:stretch/>
        </p:blipFill>
        <p:spPr>
          <a:xfrm>
            <a:off x="5" y="0"/>
            <a:ext cx="12192000" cy="6858000"/>
          </a:xfrm>
          <a:prstGeom prst="rect">
            <a:avLst/>
          </a:prstGeom>
          <a:noFill/>
          <a:ln>
            <a:noFill/>
          </a:ln>
        </p:spPr>
      </p:pic>
      <p:cxnSp>
        <p:nvCxnSpPr>
          <p:cNvPr id="8" name="Straight Connector 7">
            <a:extLst>
              <a:ext uri="{FF2B5EF4-FFF2-40B4-BE49-F238E27FC236}">
                <a16:creationId xmlns:a16="http://schemas.microsoft.com/office/drawing/2014/main" id="{EECFB73A-4B90-4C64-BF1F-6266B017EB44}"/>
              </a:ext>
            </a:extLst>
          </p:cNvPr>
          <p:cNvCxnSpPr/>
          <p:nvPr/>
        </p:nvCxnSpPr>
        <p:spPr>
          <a:xfrm>
            <a:off x="597993" y="5328870"/>
            <a:ext cx="463550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A86820A5-906A-40F2-B971-A969086D5B80}"/>
              </a:ext>
            </a:extLst>
          </p:cNvPr>
          <p:cNvSpPr/>
          <p:nvPr/>
        </p:nvSpPr>
        <p:spPr>
          <a:xfrm>
            <a:off x="1" y="3924630"/>
            <a:ext cx="101600" cy="183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709"/>
          </a:p>
        </p:txBody>
      </p:sp>
      <p:sp>
        <p:nvSpPr>
          <p:cNvPr id="4" name="Text Placeholder 19">
            <a:extLst>
              <a:ext uri="{FF2B5EF4-FFF2-40B4-BE49-F238E27FC236}">
                <a16:creationId xmlns:a16="http://schemas.microsoft.com/office/drawing/2014/main" id="{CE144C31-0B18-D340-9557-D6DCFE70AE6E}"/>
              </a:ext>
            </a:extLst>
          </p:cNvPr>
          <p:cNvSpPr>
            <a:spLocks noGrp="1"/>
          </p:cNvSpPr>
          <p:nvPr>
            <p:ph type="body" sz="quarter" idx="11" hasCustomPrompt="1"/>
          </p:nvPr>
        </p:nvSpPr>
        <p:spPr>
          <a:xfrm>
            <a:off x="598489" y="5418756"/>
            <a:ext cx="4330199" cy="666791"/>
          </a:xfrm>
          <a:prstGeom prst="rect">
            <a:avLst/>
          </a:prstGeom>
        </p:spPr>
        <p:txBody>
          <a:bodyPr/>
          <a:lstStyle>
            <a:lvl1pPr marL="0" indent="0">
              <a:buNone/>
              <a:defRPr sz="1798">
                <a:solidFill>
                  <a:schemeClr val="bg1"/>
                </a:solidFill>
                <a:latin typeface="Calibri" panose="020F0502020204030204" pitchFamily="34" charset="0"/>
                <a:cs typeface="Calibri" panose="020F0502020204030204" pitchFamily="34" charset="0"/>
              </a:defRPr>
            </a:lvl1pPr>
            <a:lvl2pPr>
              <a:defRPr sz="1798">
                <a:solidFill>
                  <a:schemeClr val="bg1"/>
                </a:solidFill>
                <a:latin typeface="Calibri" panose="020F0502020204030204" pitchFamily="34" charset="0"/>
                <a:cs typeface="Calibri" panose="020F0502020204030204" pitchFamily="34" charset="0"/>
              </a:defRPr>
            </a:lvl2pPr>
            <a:lvl3pPr>
              <a:defRPr sz="1798">
                <a:solidFill>
                  <a:schemeClr val="bg1"/>
                </a:solidFill>
                <a:latin typeface="Calibri" panose="020F0502020204030204" pitchFamily="34" charset="0"/>
                <a:cs typeface="Calibri" panose="020F0502020204030204" pitchFamily="34" charset="0"/>
              </a:defRPr>
            </a:lvl3pPr>
            <a:lvl4pPr>
              <a:defRPr sz="1798">
                <a:solidFill>
                  <a:schemeClr val="bg1"/>
                </a:solidFill>
                <a:latin typeface="Calibri" panose="020F0502020204030204" pitchFamily="34" charset="0"/>
                <a:cs typeface="Calibri" panose="020F0502020204030204" pitchFamily="34" charset="0"/>
              </a:defRPr>
            </a:lvl4pPr>
            <a:lvl5pPr>
              <a:defRPr sz="1798">
                <a:solidFill>
                  <a:schemeClr val="bg1"/>
                </a:solidFill>
                <a:latin typeface="Calibri" panose="020F0502020204030204" pitchFamily="34" charset="0"/>
                <a:cs typeface="Calibri" panose="020F0502020204030204" pitchFamily="34" charset="0"/>
              </a:defRPr>
            </a:lvl5pPr>
          </a:lstStyle>
          <a:p>
            <a:pPr marL="228515" marR="0" lvl="0" indent="-228515" algn="l" rtl="0">
              <a:lnSpc>
                <a:spcPct val="100000"/>
              </a:lnSpc>
              <a:spcBef>
                <a:spcPts val="0"/>
              </a:spcBef>
              <a:spcAft>
                <a:spcPts val="0"/>
              </a:spcAft>
              <a:buClr>
                <a:srgbClr val="000000"/>
              </a:buClr>
              <a:buSzPts val="2100"/>
            </a:pPr>
            <a:r>
              <a:rPr lang="en-US" sz="1798" b="0" i="0" u="none" strike="noStrike" cap="none" dirty="0">
                <a:solidFill>
                  <a:schemeClr val="bg1"/>
                </a:solidFill>
                <a:latin typeface="Calibri" panose="020F0502020204030204" pitchFamily="34" charset="0"/>
                <a:ea typeface="Calibri"/>
                <a:cs typeface="Calibri" panose="020F0502020204030204" pitchFamily="34" charset="0"/>
                <a:sym typeface="Calibri"/>
              </a:rPr>
              <a:t>Presenter Name</a:t>
            </a:r>
          </a:p>
        </p:txBody>
      </p:sp>
      <p:pic>
        <p:nvPicPr>
          <p:cNvPr id="3" name="Picture 2">
            <a:extLst>
              <a:ext uri="{FF2B5EF4-FFF2-40B4-BE49-F238E27FC236}">
                <a16:creationId xmlns:a16="http://schemas.microsoft.com/office/drawing/2014/main" id="{3F285413-71C7-3DE7-C8BD-3FE697BA08D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0047" y="630858"/>
            <a:ext cx="2563241" cy="801013"/>
          </a:xfrm>
          <a:prstGeom prst="rect">
            <a:avLst/>
          </a:prstGeom>
        </p:spPr>
      </p:pic>
      <p:sp>
        <p:nvSpPr>
          <p:cNvPr id="5" name="Title 1">
            <a:extLst>
              <a:ext uri="{FF2B5EF4-FFF2-40B4-BE49-F238E27FC236}">
                <a16:creationId xmlns:a16="http://schemas.microsoft.com/office/drawing/2014/main" id="{EB0E1A1A-FF56-8AA5-5011-4F065B129AD7}"/>
              </a:ext>
            </a:extLst>
          </p:cNvPr>
          <p:cNvSpPr>
            <a:spLocks noGrp="1"/>
          </p:cNvSpPr>
          <p:nvPr>
            <p:ph type="title" hasCustomPrompt="1"/>
          </p:nvPr>
        </p:nvSpPr>
        <p:spPr>
          <a:xfrm>
            <a:off x="597991" y="3561831"/>
            <a:ext cx="4125792" cy="1628407"/>
          </a:xfrm>
        </p:spPr>
        <p:txBody>
          <a:bodyPr anchor="t">
            <a:normAutofit/>
          </a:bodyPr>
          <a:lstStyle>
            <a:lvl1pPr>
              <a:defRPr sz="3500" b="1">
                <a:solidFill>
                  <a:schemeClr val="bg1"/>
                </a:solidFill>
              </a:defRPr>
            </a:lvl1pPr>
          </a:lstStyle>
          <a:p>
            <a:r>
              <a:rPr lang="en-US" dirty="0"/>
              <a:t>Title slide</a:t>
            </a:r>
            <a:br>
              <a:rPr lang="en-US" dirty="0"/>
            </a:br>
            <a:r>
              <a:rPr lang="en-US" dirty="0"/>
              <a:t>ASRM Campaign</a:t>
            </a:r>
            <a:br>
              <a:rPr lang="en-US" dirty="0"/>
            </a:br>
            <a:endParaRPr lang="en-US" dirty="0"/>
          </a:p>
        </p:txBody>
      </p:sp>
    </p:spTree>
    <p:extLst>
      <p:ext uri="{BB962C8B-B14F-4D97-AF65-F5344CB8AC3E}">
        <p14:creationId xmlns:p14="http://schemas.microsoft.com/office/powerpoint/2010/main" val="1605577641"/>
      </p:ext>
    </p:extLst>
  </p:cSld>
  <p:clrMapOvr>
    <a:masterClrMapping/>
  </p:clrMapOvr>
  <p:extLst>
    <p:ext uri="{DCECCB84-F9BA-43D5-87BE-67443E8EF086}">
      <p15:sldGuideLst xmlns:p15="http://schemas.microsoft.com/office/powerpoint/2012/main">
        <p15:guide id="1" orient="horz" pos="216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pic>
        <p:nvPicPr>
          <p:cNvPr id="7" name="Google Shape;190;p11">
            <a:extLst>
              <a:ext uri="{FF2B5EF4-FFF2-40B4-BE49-F238E27FC236}">
                <a16:creationId xmlns:a16="http://schemas.microsoft.com/office/drawing/2014/main" id="{B5C0EB80-D5AF-4191-B1EF-E82D00D83535}"/>
              </a:ext>
            </a:extLst>
          </p:cNvPr>
          <p:cNvPicPr preferRelativeResize="0"/>
          <p:nvPr/>
        </p:nvPicPr>
        <p:blipFill>
          <a:blip r:embed="rId2" cstate="email">
            <a:extLst>
              <a:ext uri="{28A0092B-C50C-407E-A947-70E740481C1C}">
                <a14:useLocalDpi xmlns:a14="http://schemas.microsoft.com/office/drawing/2010/main"/>
              </a:ext>
            </a:extLst>
          </a:blip>
          <a:srcRect/>
          <a:stretch/>
        </p:blipFill>
        <p:spPr>
          <a:xfrm>
            <a:off x="683" y="0"/>
            <a:ext cx="12190644" cy="6858000"/>
          </a:xfrm>
          <a:prstGeom prst="rect">
            <a:avLst/>
          </a:prstGeom>
          <a:noFill/>
          <a:ln>
            <a:noFill/>
          </a:ln>
        </p:spPr>
      </p:pic>
      <p:cxnSp>
        <p:nvCxnSpPr>
          <p:cNvPr id="8" name="Straight Connector 7">
            <a:extLst>
              <a:ext uri="{FF2B5EF4-FFF2-40B4-BE49-F238E27FC236}">
                <a16:creationId xmlns:a16="http://schemas.microsoft.com/office/drawing/2014/main" id="{EECFB73A-4B90-4C64-BF1F-6266B017EB44}"/>
              </a:ext>
            </a:extLst>
          </p:cNvPr>
          <p:cNvCxnSpPr/>
          <p:nvPr/>
        </p:nvCxnSpPr>
        <p:spPr>
          <a:xfrm>
            <a:off x="597993" y="5328870"/>
            <a:ext cx="463550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A86820A5-906A-40F2-B971-A969086D5B80}"/>
              </a:ext>
            </a:extLst>
          </p:cNvPr>
          <p:cNvSpPr/>
          <p:nvPr/>
        </p:nvSpPr>
        <p:spPr>
          <a:xfrm>
            <a:off x="1" y="3924630"/>
            <a:ext cx="101600" cy="183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709"/>
          </a:p>
        </p:txBody>
      </p:sp>
      <p:sp>
        <p:nvSpPr>
          <p:cNvPr id="4" name="Text Placeholder 19">
            <a:extLst>
              <a:ext uri="{FF2B5EF4-FFF2-40B4-BE49-F238E27FC236}">
                <a16:creationId xmlns:a16="http://schemas.microsoft.com/office/drawing/2014/main" id="{CE144C31-0B18-D340-9557-D6DCFE70AE6E}"/>
              </a:ext>
            </a:extLst>
          </p:cNvPr>
          <p:cNvSpPr>
            <a:spLocks noGrp="1"/>
          </p:cNvSpPr>
          <p:nvPr>
            <p:ph type="body" sz="quarter" idx="11" hasCustomPrompt="1"/>
          </p:nvPr>
        </p:nvSpPr>
        <p:spPr>
          <a:xfrm>
            <a:off x="598489" y="5418756"/>
            <a:ext cx="4330199" cy="666791"/>
          </a:xfrm>
          <a:prstGeom prst="rect">
            <a:avLst/>
          </a:prstGeom>
        </p:spPr>
        <p:txBody>
          <a:bodyPr/>
          <a:lstStyle>
            <a:lvl1pPr marL="0" indent="0">
              <a:buNone/>
              <a:defRPr sz="1798">
                <a:solidFill>
                  <a:schemeClr val="bg1"/>
                </a:solidFill>
                <a:latin typeface="Calibri" panose="020F0502020204030204" pitchFamily="34" charset="0"/>
                <a:cs typeface="Calibri" panose="020F0502020204030204" pitchFamily="34" charset="0"/>
              </a:defRPr>
            </a:lvl1pPr>
            <a:lvl2pPr>
              <a:defRPr sz="1798">
                <a:solidFill>
                  <a:schemeClr val="bg1"/>
                </a:solidFill>
                <a:latin typeface="Calibri" panose="020F0502020204030204" pitchFamily="34" charset="0"/>
                <a:cs typeface="Calibri" panose="020F0502020204030204" pitchFamily="34" charset="0"/>
              </a:defRPr>
            </a:lvl2pPr>
            <a:lvl3pPr>
              <a:defRPr sz="1798">
                <a:solidFill>
                  <a:schemeClr val="bg1"/>
                </a:solidFill>
                <a:latin typeface="Calibri" panose="020F0502020204030204" pitchFamily="34" charset="0"/>
                <a:cs typeface="Calibri" panose="020F0502020204030204" pitchFamily="34" charset="0"/>
              </a:defRPr>
            </a:lvl3pPr>
            <a:lvl4pPr>
              <a:defRPr sz="1798">
                <a:solidFill>
                  <a:schemeClr val="bg1"/>
                </a:solidFill>
                <a:latin typeface="Calibri" panose="020F0502020204030204" pitchFamily="34" charset="0"/>
                <a:cs typeface="Calibri" panose="020F0502020204030204" pitchFamily="34" charset="0"/>
              </a:defRPr>
            </a:lvl4pPr>
            <a:lvl5pPr>
              <a:defRPr sz="1798">
                <a:solidFill>
                  <a:schemeClr val="bg1"/>
                </a:solidFill>
                <a:latin typeface="Calibri" panose="020F0502020204030204" pitchFamily="34" charset="0"/>
                <a:cs typeface="Calibri" panose="020F0502020204030204" pitchFamily="34" charset="0"/>
              </a:defRPr>
            </a:lvl5pPr>
          </a:lstStyle>
          <a:p>
            <a:pPr marL="228515" marR="0" lvl="0" indent="-228515" algn="l" rtl="0">
              <a:lnSpc>
                <a:spcPct val="100000"/>
              </a:lnSpc>
              <a:spcBef>
                <a:spcPts val="0"/>
              </a:spcBef>
              <a:spcAft>
                <a:spcPts val="0"/>
              </a:spcAft>
              <a:buClr>
                <a:srgbClr val="000000"/>
              </a:buClr>
              <a:buSzPts val="2100"/>
            </a:pPr>
            <a:r>
              <a:rPr lang="en-US" sz="1798" b="0" i="0" u="none" strike="noStrike" cap="none" dirty="0">
                <a:solidFill>
                  <a:schemeClr val="bg1"/>
                </a:solidFill>
                <a:latin typeface="Calibri" panose="020F0502020204030204" pitchFamily="34" charset="0"/>
                <a:ea typeface="Calibri"/>
                <a:cs typeface="Calibri" panose="020F0502020204030204" pitchFamily="34" charset="0"/>
                <a:sym typeface="Calibri"/>
              </a:rPr>
              <a:t>Presenter Name</a:t>
            </a:r>
          </a:p>
        </p:txBody>
      </p:sp>
      <p:pic>
        <p:nvPicPr>
          <p:cNvPr id="3" name="Picture 2">
            <a:extLst>
              <a:ext uri="{FF2B5EF4-FFF2-40B4-BE49-F238E27FC236}">
                <a16:creationId xmlns:a16="http://schemas.microsoft.com/office/drawing/2014/main" id="{3F285413-71C7-3DE7-C8BD-3FE697BA08D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0047" y="630858"/>
            <a:ext cx="2563241" cy="801013"/>
          </a:xfrm>
          <a:prstGeom prst="rect">
            <a:avLst/>
          </a:prstGeom>
        </p:spPr>
      </p:pic>
      <p:sp>
        <p:nvSpPr>
          <p:cNvPr id="5" name="Title 1">
            <a:extLst>
              <a:ext uri="{FF2B5EF4-FFF2-40B4-BE49-F238E27FC236}">
                <a16:creationId xmlns:a16="http://schemas.microsoft.com/office/drawing/2014/main" id="{6074D811-AE19-36DA-990F-ADDF0EBEDBB3}"/>
              </a:ext>
            </a:extLst>
          </p:cNvPr>
          <p:cNvSpPr>
            <a:spLocks noGrp="1"/>
          </p:cNvSpPr>
          <p:nvPr>
            <p:ph type="title" hasCustomPrompt="1"/>
          </p:nvPr>
        </p:nvSpPr>
        <p:spPr>
          <a:xfrm>
            <a:off x="597991" y="3561831"/>
            <a:ext cx="4125792" cy="1628407"/>
          </a:xfrm>
        </p:spPr>
        <p:txBody>
          <a:bodyPr anchor="t">
            <a:normAutofit/>
          </a:bodyPr>
          <a:lstStyle>
            <a:lvl1pPr>
              <a:defRPr sz="3500" b="1">
                <a:solidFill>
                  <a:schemeClr val="bg1"/>
                </a:solidFill>
              </a:defRPr>
            </a:lvl1pPr>
          </a:lstStyle>
          <a:p>
            <a:r>
              <a:rPr lang="en-US" dirty="0"/>
              <a:t>Title slide</a:t>
            </a:r>
            <a:br>
              <a:rPr lang="en-US" dirty="0"/>
            </a:br>
            <a:r>
              <a:rPr lang="en-US" dirty="0"/>
              <a:t>XDR campaign</a:t>
            </a:r>
          </a:p>
        </p:txBody>
      </p:sp>
    </p:spTree>
    <p:extLst>
      <p:ext uri="{BB962C8B-B14F-4D97-AF65-F5344CB8AC3E}">
        <p14:creationId xmlns:p14="http://schemas.microsoft.com/office/powerpoint/2010/main" val="2713338622"/>
      </p:ext>
    </p:extLst>
  </p:cSld>
  <p:clrMapOvr>
    <a:masterClrMapping/>
  </p:clrMapOvr>
  <p:extLst>
    <p:ext uri="{DCECCB84-F9BA-43D5-87BE-67443E8EF086}">
      <p15:sldGuideLst xmlns:p15="http://schemas.microsoft.com/office/powerpoint/2012/main">
        <p15:guide id="1" orient="horz" pos="216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pic>
        <p:nvPicPr>
          <p:cNvPr id="7" name="Google Shape;190;p11">
            <a:extLst>
              <a:ext uri="{FF2B5EF4-FFF2-40B4-BE49-F238E27FC236}">
                <a16:creationId xmlns:a16="http://schemas.microsoft.com/office/drawing/2014/main" id="{B5C0EB80-D5AF-4191-B1EF-E82D00D83535}"/>
              </a:ext>
            </a:extLst>
          </p:cNvPr>
          <p:cNvPicPr preferRelativeResize="0"/>
          <p:nvPr/>
        </p:nvPicPr>
        <p:blipFill>
          <a:blip r:embed="rId2" cstate="email">
            <a:extLst>
              <a:ext uri="{28A0092B-C50C-407E-A947-70E740481C1C}">
                <a14:useLocalDpi xmlns:a14="http://schemas.microsoft.com/office/drawing/2010/main"/>
              </a:ext>
            </a:extLst>
          </a:blip>
          <a:srcRect/>
          <a:stretch/>
        </p:blipFill>
        <p:spPr>
          <a:xfrm>
            <a:off x="5889" y="0"/>
            <a:ext cx="12180231" cy="6858000"/>
          </a:xfrm>
          <a:prstGeom prst="rect">
            <a:avLst/>
          </a:prstGeom>
          <a:noFill/>
          <a:ln>
            <a:noFill/>
          </a:ln>
        </p:spPr>
      </p:pic>
      <p:cxnSp>
        <p:nvCxnSpPr>
          <p:cNvPr id="8" name="Straight Connector 7">
            <a:extLst>
              <a:ext uri="{FF2B5EF4-FFF2-40B4-BE49-F238E27FC236}">
                <a16:creationId xmlns:a16="http://schemas.microsoft.com/office/drawing/2014/main" id="{EECFB73A-4B90-4C64-BF1F-6266B017EB44}"/>
              </a:ext>
            </a:extLst>
          </p:cNvPr>
          <p:cNvCxnSpPr/>
          <p:nvPr/>
        </p:nvCxnSpPr>
        <p:spPr>
          <a:xfrm>
            <a:off x="597993" y="5328870"/>
            <a:ext cx="463550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A86820A5-906A-40F2-B971-A969086D5B80}"/>
              </a:ext>
            </a:extLst>
          </p:cNvPr>
          <p:cNvSpPr/>
          <p:nvPr/>
        </p:nvSpPr>
        <p:spPr>
          <a:xfrm>
            <a:off x="1" y="3924630"/>
            <a:ext cx="101600" cy="183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709"/>
          </a:p>
        </p:txBody>
      </p:sp>
      <p:sp>
        <p:nvSpPr>
          <p:cNvPr id="4" name="Text Placeholder 19">
            <a:extLst>
              <a:ext uri="{FF2B5EF4-FFF2-40B4-BE49-F238E27FC236}">
                <a16:creationId xmlns:a16="http://schemas.microsoft.com/office/drawing/2014/main" id="{CE144C31-0B18-D340-9557-D6DCFE70AE6E}"/>
              </a:ext>
            </a:extLst>
          </p:cNvPr>
          <p:cNvSpPr>
            <a:spLocks noGrp="1"/>
          </p:cNvSpPr>
          <p:nvPr>
            <p:ph type="body" sz="quarter" idx="11" hasCustomPrompt="1"/>
          </p:nvPr>
        </p:nvSpPr>
        <p:spPr>
          <a:xfrm>
            <a:off x="598489" y="5418756"/>
            <a:ext cx="4330199" cy="666791"/>
          </a:xfrm>
          <a:prstGeom prst="rect">
            <a:avLst/>
          </a:prstGeom>
        </p:spPr>
        <p:txBody>
          <a:bodyPr/>
          <a:lstStyle>
            <a:lvl1pPr marL="0" indent="0">
              <a:buNone/>
              <a:defRPr sz="1798">
                <a:solidFill>
                  <a:schemeClr val="bg1"/>
                </a:solidFill>
                <a:latin typeface="Calibri" panose="020F0502020204030204" pitchFamily="34" charset="0"/>
                <a:cs typeface="Calibri" panose="020F0502020204030204" pitchFamily="34" charset="0"/>
              </a:defRPr>
            </a:lvl1pPr>
            <a:lvl2pPr>
              <a:defRPr sz="1798">
                <a:solidFill>
                  <a:schemeClr val="bg1"/>
                </a:solidFill>
                <a:latin typeface="Calibri" panose="020F0502020204030204" pitchFamily="34" charset="0"/>
                <a:cs typeface="Calibri" panose="020F0502020204030204" pitchFamily="34" charset="0"/>
              </a:defRPr>
            </a:lvl2pPr>
            <a:lvl3pPr>
              <a:defRPr sz="1798">
                <a:solidFill>
                  <a:schemeClr val="bg1"/>
                </a:solidFill>
                <a:latin typeface="Calibri" panose="020F0502020204030204" pitchFamily="34" charset="0"/>
                <a:cs typeface="Calibri" panose="020F0502020204030204" pitchFamily="34" charset="0"/>
              </a:defRPr>
            </a:lvl3pPr>
            <a:lvl4pPr>
              <a:defRPr sz="1798">
                <a:solidFill>
                  <a:schemeClr val="bg1"/>
                </a:solidFill>
                <a:latin typeface="Calibri" panose="020F0502020204030204" pitchFamily="34" charset="0"/>
                <a:cs typeface="Calibri" panose="020F0502020204030204" pitchFamily="34" charset="0"/>
              </a:defRPr>
            </a:lvl4pPr>
            <a:lvl5pPr>
              <a:defRPr sz="1798">
                <a:solidFill>
                  <a:schemeClr val="bg1"/>
                </a:solidFill>
                <a:latin typeface="Calibri" panose="020F0502020204030204" pitchFamily="34" charset="0"/>
                <a:cs typeface="Calibri" panose="020F0502020204030204" pitchFamily="34" charset="0"/>
              </a:defRPr>
            </a:lvl5pPr>
          </a:lstStyle>
          <a:p>
            <a:pPr marL="228515" marR="0" lvl="0" indent="-228515" algn="l" rtl="0">
              <a:lnSpc>
                <a:spcPct val="100000"/>
              </a:lnSpc>
              <a:spcBef>
                <a:spcPts val="0"/>
              </a:spcBef>
              <a:spcAft>
                <a:spcPts val="0"/>
              </a:spcAft>
              <a:buClr>
                <a:srgbClr val="000000"/>
              </a:buClr>
              <a:buSzPts val="2100"/>
            </a:pPr>
            <a:r>
              <a:rPr lang="en-US" sz="1798" b="0" i="0" u="none" strike="noStrike" cap="none" dirty="0">
                <a:solidFill>
                  <a:schemeClr val="bg1"/>
                </a:solidFill>
                <a:latin typeface="Calibri" panose="020F0502020204030204" pitchFamily="34" charset="0"/>
                <a:ea typeface="Calibri"/>
                <a:cs typeface="Calibri" panose="020F0502020204030204" pitchFamily="34" charset="0"/>
                <a:sym typeface="Calibri"/>
              </a:rPr>
              <a:t>Presenter Name</a:t>
            </a:r>
          </a:p>
        </p:txBody>
      </p:sp>
      <p:pic>
        <p:nvPicPr>
          <p:cNvPr id="3" name="Picture 2">
            <a:extLst>
              <a:ext uri="{FF2B5EF4-FFF2-40B4-BE49-F238E27FC236}">
                <a16:creationId xmlns:a16="http://schemas.microsoft.com/office/drawing/2014/main" id="{3F285413-71C7-3DE7-C8BD-3FE697BA08D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0047" y="630858"/>
            <a:ext cx="2563241" cy="801013"/>
          </a:xfrm>
          <a:prstGeom prst="rect">
            <a:avLst/>
          </a:prstGeom>
        </p:spPr>
      </p:pic>
      <p:sp>
        <p:nvSpPr>
          <p:cNvPr id="5" name="Title 1">
            <a:extLst>
              <a:ext uri="{FF2B5EF4-FFF2-40B4-BE49-F238E27FC236}">
                <a16:creationId xmlns:a16="http://schemas.microsoft.com/office/drawing/2014/main" id="{4CB618A1-27B6-DEF0-21CE-96449C02E2E1}"/>
              </a:ext>
            </a:extLst>
          </p:cNvPr>
          <p:cNvSpPr>
            <a:spLocks noGrp="1"/>
          </p:cNvSpPr>
          <p:nvPr>
            <p:ph type="title" hasCustomPrompt="1"/>
          </p:nvPr>
        </p:nvSpPr>
        <p:spPr>
          <a:xfrm>
            <a:off x="597991" y="3561831"/>
            <a:ext cx="4125792" cy="1628407"/>
          </a:xfrm>
        </p:spPr>
        <p:txBody>
          <a:bodyPr anchor="t">
            <a:normAutofit/>
          </a:bodyPr>
          <a:lstStyle>
            <a:lvl1pPr>
              <a:defRPr sz="3500" b="1">
                <a:solidFill>
                  <a:schemeClr val="bg1"/>
                </a:solidFill>
              </a:defRPr>
            </a:lvl1pPr>
          </a:lstStyle>
          <a:p>
            <a:r>
              <a:rPr lang="en-US" dirty="0"/>
              <a:t>Title slide</a:t>
            </a:r>
            <a:br>
              <a:rPr lang="en-US" dirty="0"/>
            </a:br>
            <a:r>
              <a:rPr lang="en-US" dirty="0"/>
              <a:t>CNAPP Campaign</a:t>
            </a:r>
          </a:p>
        </p:txBody>
      </p:sp>
    </p:spTree>
    <p:extLst>
      <p:ext uri="{BB962C8B-B14F-4D97-AF65-F5344CB8AC3E}">
        <p14:creationId xmlns:p14="http://schemas.microsoft.com/office/powerpoint/2010/main" val="2916069434"/>
      </p:ext>
    </p:extLst>
  </p:cSld>
  <p:clrMapOvr>
    <a:masterClrMapping/>
  </p:clrMapOvr>
  <p:extLst>
    <p:ext uri="{DCECCB84-F9BA-43D5-87BE-67443E8EF086}">
      <p15:sldGuideLst xmlns:p15="http://schemas.microsoft.com/office/powerpoint/2012/main">
        <p15:guide id="1" orient="horz" pos="216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pic>
        <p:nvPicPr>
          <p:cNvPr id="7" name="Google Shape;190;p11">
            <a:extLst>
              <a:ext uri="{FF2B5EF4-FFF2-40B4-BE49-F238E27FC236}">
                <a16:creationId xmlns:a16="http://schemas.microsoft.com/office/drawing/2014/main" id="{B5C0EB80-D5AF-4191-B1EF-E82D00D83535}"/>
              </a:ext>
            </a:extLst>
          </p:cNvPr>
          <p:cNvPicPr preferRelativeResize="0"/>
          <p:nvPr/>
        </p:nvPicPr>
        <p:blipFill>
          <a:blip r:embed="rId2" cstate="email">
            <a:extLst>
              <a:ext uri="{28A0092B-C50C-407E-A947-70E740481C1C}">
                <a14:useLocalDpi xmlns:a14="http://schemas.microsoft.com/office/drawing/2010/main"/>
              </a:ext>
            </a:extLst>
          </a:blip>
          <a:srcRect/>
          <a:stretch/>
        </p:blipFill>
        <p:spPr>
          <a:xfrm>
            <a:off x="5" y="0"/>
            <a:ext cx="12192000" cy="6858000"/>
          </a:xfrm>
          <a:prstGeom prst="rect">
            <a:avLst/>
          </a:prstGeom>
          <a:noFill/>
          <a:ln>
            <a:noFill/>
          </a:ln>
        </p:spPr>
      </p:pic>
      <p:cxnSp>
        <p:nvCxnSpPr>
          <p:cNvPr id="8" name="Straight Connector 7">
            <a:extLst>
              <a:ext uri="{FF2B5EF4-FFF2-40B4-BE49-F238E27FC236}">
                <a16:creationId xmlns:a16="http://schemas.microsoft.com/office/drawing/2014/main" id="{EECFB73A-4B90-4C64-BF1F-6266B017EB44}"/>
              </a:ext>
            </a:extLst>
          </p:cNvPr>
          <p:cNvCxnSpPr/>
          <p:nvPr/>
        </p:nvCxnSpPr>
        <p:spPr>
          <a:xfrm>
            <a:off x="597993" y="5328870"/>
            <a:ext cx="463550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A86820A5-906A-40F2-B971-A969086D5B80}"/>
              </a:ext>
            </a:extLst>
          </p:cNvPr>
          <p:cNvSpPr/>
          <p:nvPr/>
        </p:nvSpPr>
        <p:spPr>
          <a:xfrm>
            <a:off x="1" y="3924630"/>
            <a:ext cx="101600" cy="183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709"/>
          </a:p>
        </p:txBody>
      </p:sp>
      <p:sp>
        <p:nvSpPr>
          <p:cNvPr id="4" name="Text Placeholder 19">
            <a:extLst>
              <a:ext uri="{FF2B5EF4-FFF2-40B4-BE49-F238E27FC236}">
                <a16:creationId xmlns:a16="http://schemas.microsoft.com/office/drawing/2014/main" id="{CE144C31-0B18-D340-9557-D6DCFE70AE6E}"/>
              </a:ext>
            </a:extLst>
          </p:cNvPr>
          <p:cNvSpPr>
            <a:spLocks noGrp="1"/>
          </p:cNvSpPr>
          <p:nvPr>
            <p:ph type="body" sz="quarter" idx="11" hasCustomPrompt="1"/>
          </p:nvPr>
        </p:nvSpPr>
        <p:spPr>
          <a:xfrm>
            <a:off x="598489" y="5418756"/>
            <a:ext cx="4330199" cy="666791"/>
          </a:xfrm>
          <a:prstGeom prst="rect">
            <a:avLst/>
          </a:prstGeom>
        </p:spPr>
        <p:txBody>
          <a:bodyPr/>
          <a:lstStyle>
            <a:lvl1pPr marL="0" indent="0">
              <a:buNone/>
              <a:defRPr sz="1798">
                <a:solidFill>
                  <a:schemeClr val="bg1"/>
                </a:solidFill>
                <a:latin typeface="Calibri" panose="020F0502020204030204" pitchFamily="34" charset="0"/>
                <a:cs typeface="Calibri" panose="020F0502020204030204" pitchFamily="34" charset="0"/>
              </a:defRPr>
            </a:lvl1pPr>
            <a:lvl2pPr>
              <a:defRPr sz="1798">
                <a:solidFill>
                  <a:schemeClr val="bg1"/>
                </a:solidFill>
                <a:latin typeface="Calibri" panose="020F0502020204030204" pitchFamily="34" charset="0"/>
                <a:cs typeface="Calibri" panose="020F0502020204030204" pitchFamily="34" charset="0"/>
              </a:defRPr>
            </a:lvl2pPr>
            <a:lvl3pPr>
              <a:defRPr sz="1798">
                <a:solidFill>
                  <a:schemeClr val="bg1"/>
                </a:solidFill>
                <a:latin typeface="Calibri" panose="020F0502020204030204" pitchFamily="34" charset="0"/>
                <a:cs typeface="Calibri" panose="020F0502020204030204" pitchFamily="34" charset="0"/>
              </a:defRPr>
            </a:lvl3pPr>
            <a:lvl4pPr>
              <a:defRPr sz="1798">
                <a:solidFill>
                  <a:schemeClr val="bg1"/>
                </a:solidFill>
                <a:latin typeface="Calibri" panose="020F0502020204030204" pitchFamily="34" charset="0"/>
                <a:cs typeface="Calibri" panose="020F0502020204030204" pitchFamily="34" charset="0"/>
              </a:defRPr>
            </a:lvl4pPr>
            <a:lvl5pPr>
              <a:defRPr sz="1798">
                <a:solidFill>
                  <a:schemeClr val="bg1"/>
                </a:solidFill>
                <a:latin typeface="Calibri" panose="020F0502020204030204" pitchFamily="34" charset="0"/>
                <a:cs typeface="Calibri" panose="020F0502020204030204" pitchFamily="34" charset="0"/>
              </a:defRPr>
            </a:lvl5pPr>
          </a:lstStyle>
          <a:p>
            <a:pPr marL="228515" marR="0" lvl="0" indent="-228515" algn="l" rtl="0">
              <a:lnSpc>
                <a:spcPct val="100000"/>
              </a:lnSpc>
              <a:spcBef>
                <a:spcPts val="0"/>
              </a:spcBef>
              <a:spcAft>
                <a:spcPts val="0"/>
              </a:spcAft>
              <a:buClr>
                <a:srgbClr val="000000"/>
              </a:buClr>
              <a:buSzPts val="2100"/>
            </a:pPr>
            <a:r>
              <a:rPr lang="en-US" sz="1798" b="0" i="0" u="none" strike="noStrike" cap="none" dirty="0">
                <a:solidFill>
                  <a:schemeClr val="bg1"/>
                </a:solidFill>
                <a:latin typeface="Calibri" panose="020F0502020204030204" pitchFamily="34" charset="0"/>
                <a:ea typeface="Calibri"/>
                <a:cs typeface="Calibri" panose="020F0502020204030204" pitchFamily="34" charset="0"/>
                <a:sym typeface="Calibri"/>
              </a:rPr>
              <a:t>Presenter Name</a:t>
            </a:r>
          </a:p>
        </p:txBody>
      </p:sp>
      <p:pic>
        <p:nvPicPr>
          <p:cNvPr id="3" name="Picture 2">
            <a:extLst>
              <a:ext uri="{FF2B5EF4-FFF2-40B4-BE49-F238E27FC236}">
                <a16:creationId xmlns:a16="http://schemas.microsoft.com/office/drawing/2014/main" id="{3F285413-71C7-3DE7-C8BD-3FE697BA08D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0047" y="630858"/>
            <a:ext cx="2563241" cy="801013"/>
          </a:xfrm>
          <a:prstGeom prst="rect">
            <a:avLst/>
          </a:prstGeom>
        </p:spPr>
      </p:pic>
      <p:sp>
        <p:nvSpPr>
          <p:cNvPr id="5" name="Title 1">
            <a:extLst>
              <a:ext uri="{FF2B5EF4-FFF2-40B4-BE49-F238E27FC236}">
                <a16:creationId xmlns:a16="http://schemas.microsoft.com/office/drawing/2014/main" id="{6B88104B-CFDC-8D56-CAC7-594F708C90B7}"/>
              </a:ext>
            </a:extLst>
          </p:cNvPr>
          <p:cNvSpPr>
            <a:spLocks noGrp="1"/>
          </p:cNvSpPr>
          <p:nvPr>
            <p:ph type="title" hasCustomPrompt="1"/>
          </p:nvPr>
        </p:nvSpPr>
        <p:spPr>
          <a:xfrm>
            <a:off x="597991" y="3561831"/>
            <a:ext cx="4125792" cy="1628407"/>
          </a:xfrm>
        </p:spPr>
        <p:txBody>
          <a:bodyPr anchor="t">
            <a:normAutofit/>
          </a:bodyPr>
          <a:lstStyle>
            <a:lvl1pPr>
              <a:defRPr sz="3500" b="1">
                <a:solidFill>
                  <a:schemeClr val="bg1"/>
                </a:solidFill>
              </a:defRPr>
            </a:lvl1pPr>
          </a:lstStyle>
          <a:p>
            <a:r>
              <a:rPr lang="en-US" dirty="0"/>
              <a:t>Title slide</a:t>
            </a:r>
            <a:br>
              <a:rPr lang="en-US" dirty="0"/>
            </a:br>
            <a:r>
              <a:rPr lang="en-US" dirty="0"/>
              <a:t>Cloud Migration Campaign</a:t>
            </a:r>
          </a:p>
        </p:txBody>
      </p:sp>
    </p:spTree>
    <p:extLst>
      <p:ext uri="{BB962C8B-B14F-4D97-AF65-F5344CB8AC3E}">
        <p14:creationId xmlns:p14="http://schemas.microsoft.com/office/powerpoint/2010/main" val="2118497150"/>
      </p:ext>
    </p:extLst>
  </p:cSld>
  <p:clrMapOvr>
    <a:masterClrMapping/>
  </p:clrMapOvr>
  <p:extLst>
    <p:ext uri="{DCECCB84-F9BA-43D5-87BE-67443E8EF086}">
      <p15:sldGuideLst xmlns:p15="http://schemas.microsoft.com/office/powerpoint/2012/main">
        <p15:guide id="1" orient="horz" pos="216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pic>
        <p:nvPicPr>
          <p:cNvPr id="7" name="Google Shape;190;p11">
            <a:extLst>
              <a:ext uri="{FF2B5EF4-FFF2-40B4-BE49-F238E27FC236}">
                <a16:creationId xmlns:a16="http://schemas.microsoft.com/office/drawing/2014/main" id="{B5C0EB80-D5AF-4191-B1EF-E82D00D83535}"/>
              </a:ext>
            </a:extLst>
          </p:cNvPr>
          <p:cNvPicPr preferRelativeResize="0"/>
          <p:nvPr/>
        </p:nvPicPr>
        <p:blipFill>
          <a:blip r:embed="rId2" cstate="email">
            <a:extLst>
              <a:ext uri="{28A0092B-C50C-407E-A947-70E740481C1C}">
                <a14:useLocalDpi xmlns:a14="http://schemas.microsoft.com/office/drawing/2010/main"/>
              </a:ext>
            </a:extLst>
          </a:blip>
          <a:srcRect/>
          <a:stretch/>
        </p:blipFill>
        <p:spPr>
          <a:xfrm>
            <a:off x="5" y="0"/>
            <a:ext cx="12192000" cy="6858000"/>
          </a:xfrm>
          <a:prstGeom prst="rect">
            <a:avLst/>
          </a:prstGeom>
          <a:noFill/>
          <a:ln>
            <a:noFill/>
          </a:ln>
        </p:spPr>
      </p:pic>
      <p:cxnSp>
        <p:nvCxnSpPr>
          <p:cNvPr id="8" name="Straight Connector 7">
            <a:extLst>
              <a:ext uri="{FF2B5EF4-FFF2-40B4-BE49-F238E27FC236}">
                <a16:creationId xmlns:a16="http://schemas.microsoft.com/office/drawing/2014/main" id="{EECFB73A-4B90-4C64-BF1F-6266B017EB44}"/>
              </a:ext>
            </a:extLst>
          </p:cNvPr>
          <p:cNvCxnSpPr/>
          <p:nvPr/>
        </p:nvCxnSpPr>
        <p:spPr>
          <a:xfrm>
            <a:off x="597993" y="5328870"/>
            <a:ext cx="463550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A86820A5-906A-40F2-B971-A969086D5B80}"/>
              </a:ext>
            </a:extLst>
          </p:cNvPr>
          <p:cNvSpPr/>
          <p:nvPr/>
        </p:nvSpPr>
        <p:spPr>
          <a:xfrm>
            <a:off x="1" y="3924630"/>
            <a:ext cx="101600" cy="183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709"/>
          </a:p>
        </p:txBody>
      </p:sp>
      <p:sp>
        <p:nvSpPr>
          <p:cNvPr id="4" name="Text Placeholder 19">
            <a:extLst>
              <a:ext uri="{FF2B5EF4-FFF2-40B4-BE49-F238E27FC236}">
                <a16:creationId xmlns:a16="http://schemas.microsoft.com/office/drawing/2014/main" id="{CE144C31-0B18-D340-9557-D6DCFE70AE6E}"/>
              </a:ext>
            </a:extLst>
          </p:cNvPr>
          <p:cNvSpPr>
            <a:spLocks noGrp="1"/>
          </p:cNvSpPr>
          <p:nvPr>
            <p:ph type="body" sz="quarter" idx="11" hasCustomPrompt="1"/>
          </p:nvPr>
        </p:nvSpPr>
        <p:spPr>
          <a:xfrm>
            <a:off x="598489" y="5418756"/>
            <a:ext cx="4330199" cy="666791"/>
          </a:xfrm>
          <a:prstGeom prst="rect">
            <a:avLst/>
          </a:prstGeom>
        </p:spPr>
        <p:txBody>
          <a:bodyPr/>
          <a:lstStyle>
            <a:lvl1pPr marL="0" indent="0">
              <a:buNone/>
              <a:defRPr sz="1798">
                <a:solidFill>
                  <a:schemeClr val="bg1"/>
                </a:solidFill>
                <a:latin typeface="Calibri" panose="020F0502020204030204" pitchFamily="34" charset="0"/>
                <a:cs typeface="Calibri" panose="020F0502020204030204" pitchFamily="34" charset="0"/>
              </a:defRPr>
            </a:lvl1pPr>
            <a:lvl2pPr>
              <a:defRPr sz="1798">
                <a:solidFill>
                  <a:schemeClr val="bg1"/>
                </a:solidFill>
                <a:latin typeface="Calibri" panose="020F0502020204030204" pitchFamily="34" charset="0"/>
                <a:cs typeface="Calibri" panose="020F0502020204030204" pitchFamily="34" charset="0"/>
              </a:defRPr>
            </a:lvl2pPr>
            <a:lvl3pPr>
              <a:defRPr sz="1798">
                <a:solidFill>
                  <a:schemeClr val="bg1"/>
                </a:solidFill>
                <a:latin typeface="Calibri" panose="020F0502020204030204" pitchFamily="34" charset="0"/>
                <a:cs typeface="Calibri" panose="020F0502020204030204" pitchFamily="34" charset="0"/>
              </a:defRPr>
            </a:lvl3pPr>
            <a:lvl4pPr>
              <a:defRPr sz="1798">
                <a:solidFill>
                  <a:schemeClr val="bg1"/>
                </a:solidFill>
                <a:latin typeface="Calibri" panose="020F0502020204030204" pitchFamily="34" charset="0"/>
                <a:cs typeface="Calibri" panose="020F0502020204030204" pitchFamily="34" charset="0"/>
              </a:defRPr>
            </a:lvl4pPr>
            <a:lvl5pPr>
              <a:defRPr sz="1798">
                <a:solidFill>
                  <a:schemeClr val="bg1"/>
                </a:solidFill>
                <a:latin typeface="Calibri" panose="020F0502020204030204" pitchFamily="34" charset="0"/>
                <a:cs typeface="Calibri" panose="020F0502020204030204" pitchFamily="34" charset="0"/>
              </a:defRPr>
            </a:lvl5pPr>
          </a:lstStyle>
          <a:p>
            <a:pPr marL="228515" marR="0" lvl="0" indent="-228515" algn="l" rtl="0">
              <a:lnSpc>
                <a:spcPct val="100000"/>
              </a:lnSpc>
              <a:spcBef>
                <a:spcPts val="0"/>
              </a:spcBef>
              <a:spcAft>
                <a:spcPts val="0"/>
              </a:spcAft>
              <a:buClr>
                <a:srgbClr val="000000"/>
              </a:buClr>
              <a:buSzPts val="2100"/>
            </a:pPr>
            <a:r>
              <a:rPr lang="en-US" sz="1798" b="0" i="0" u="none" strike="noStrike" cap="none" dirty="0">
                <a:solidFill>
                  <a:schemeClr val="bg1"/>
                </a:solidFill>
                <a:latin typeface="Calibri" panose="020F0502020204030204" pitchFamily="34" charset="0"/>
                <a:ea typeface="Calibri"/>
                <a:cs typeface="Calibri" panose="020F0502020204030204" pitchFamily="34" charset="0"/>
                <a:sym typeface="Calibri"/>
              </a:rPr>
              <a:t>Presenter Name</a:t>
            </a:r>
          </a:p>
        </p:txBody>
      </p:sp>
      <p:pic>
        <p:nvPicPr>
          <p:cNvPr id="3" name="Picture 2">
            <a:extLst>
              <a:ext uri="{FF2B5EF4-FFF2-40B4-BE49-F238E27FC236}">
                <a16:creationId xmlns:a16="http://schemas.microsoft.com/office/drawing/2014/main" id="{3F285413-71C7-3DE7-C8BD-3FE697BA08D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0047" y="630858"/>
            <a:ext cx="2563241" cy="801013"/>
          </a:xfrm>
          <a:prstGeom prst="rect">
            <a:avLst/>
          </a:prstGeom>
        </p:spPr>
      </p:pic>
      <p:sp>
        <p:nvSpPr>
          <p:cNvPr id="5" name="Title 1">
            <a:extLst>
              <a:ext uri="{FF2B5EF4-FFF2-40B4-BE49-F238E27FC236}">
                <a16:creationId xmlns:a16="http://schemas.microsoft.com/office/drawing/2014/main" id="{5F7684AA-3A95-990A-5AAD-63696768D003}"/>
              </a:ext>
            </a:extLst>
          </p:cNvPr>
          <p:cNvSpPr>
            <a:spLocks noGrp="1"/>
          </p:cNvSpPr>
          <p:nvPr>
            <p:ph type="title" hasCustomPrompt="1"/>
          </p:nvPr>
        </p:nvSpPr>
        <p:spPr>
          <a:xfrm>
            <a:off x="597991" y="3561831"/>
            <a:ext cx="4125792" cy="1628407"/>
          </a:xfrm>
        </p:spPr>
        <p:txBody>
          <a:bodyPr anchor="t">
            <a:normAutofit/>
          </a:bodyPr>
          <a:lstStyle>
            <a:lvl1pPr>
              <a:defRPr sz="3500" b="1">
                <a:solidFill>
                  <a:schemeClr val="bg1"/>
                </a:solidFill>
              </a:defRPr>
            </a:lvl1pPr>
          </a:lstStyle>
          <a:p>
            <a:r>
              <a:rPr lang="en-US" dirty="0"/>
              <a:t>Title slide</a:t>
            </a:r>
            <a:br>
              <a:rPr lang="en-US" dirty="0"/>
            </a:br>
            <a:r>
              <a:rPr lang="en-US" dirty="0"/>
              <a:t>Cloud Leadership</a:t>
            </a:r>
            <a:br>
              <a:rPr lang="en-US" dirty="0"/>
            </a:br>
            <a:r>
              <a:rPr lang="en-US" dirty="0"/>
              <a:t>Campaign</a:t>
            </a:r>
          </a:p>
        </p:txBody>
      </p:sp>
    </p:spTree>
    <p:extLst>
      <p:ext uri="{BB962C8B-B14F-4D97-AF65-F5344CB8AC3E}">
        <p14:creationId xmlns:p14="http://schemas.microsoft.com/office/powerpoint/2010/main" val="370883107"/>
      </p:ext>
    </p:extLst>
  </p:cSld>
  <p:clrMapOvr>
    <a:masterClrMapping/>
  </p:clrMapOvr>
  <p:extLst>
    <p:ext uri="{DCECCB84-F9BA-43D5-87BE-67443E8EF086}">
      <p15:sldGuideLst xmlns:p15="http://schemas.microsoft.com/office/powerpoint/2012/main">
        <p15:guide id="1" orient="horz" pos="216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pic>
        <p:nvPicPr>
          <p:cNvPr id="8" name="Picture 7" descr="Background pattern&#10;&#10;Description automatically generated">
            <a:extLst>
              <a:ext uri="{FF2B5EF4-FFF2-40B4-BE49-F238E27FC236}">
                <a16:creationId xmlns:a16="http://schemas.microsoft.com/office/drawing/2014/main" id="{253F04E1-3703-4823-B584-2B1F8145339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flipV="1">
            <a:off x="5" y="0"/>
            <a:ext cx="12192000" cy="6858000"/>
          </a:xfrm>
          <a:prstGeom prst="rect">
            <a:avLst/>
          </a:prstGeom>
        </p:spPr>
      </p:pic>
      <p:pic>
        <p:nvPicPr>
          <p:cNvPr id="9" name="Picture 8">
            <a:extLst>
              <a:ext uri="{FF2B5EF4-FFF2-40B4-BE49-F238E27FC236}">
                <a16:creationId xmlns:a16="http://schemas.microsoft.com/office/drawing/2014/main" id="{947F7E2C-A633-4F96-B20D-E59AEA2A859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763" y="0"/>
            <a:ext cx="12192000" cy="6858000"/>
          </a:xfrm>
          <a:prstGeom prst="rect">
            <a:avLst/>
          </a:prstGeom>
        </p:spPr>
      </p:pic>
      <p:sp>
        <p:nvSpPr>
          <p:cNvPr id="2" name="Title 1">
            <a:extLst>
              <a:ext uri="{FF2B5EF4-FFF2-40B4-BE49-F238E27FC236}">
                <a16:creationId xmlns:a16="http://schemas.microsoft.com/office/drawing/2014/main" id="{9A42BE1B-2FEE-7E16-BD05-2388E42DAED2}"/>
              </a:ext>
            </a:extLst>
          </p:cNvPr>
          <p:cNvSpPr>
            <a:spLocks noGrp="1"/>
          </p:cNvSpPr>
          <p:nvPr>
            <p:ph type="title" hasCustomPrompt="1"/>
          </p:nvPr>
        </p:nvSpPr>
        <p:spPr>
          <a:xfrm>
            <a:off x="2750100" y="1968918"/>
            <a:ext cx="4125792" cy="1628407"/>
          </a:xfrm>
        </p:spPr>
        <p:txBody>
          <a:bodyPr anchor="ctr">
            <a:normAutofit/>
          </a:bodyPr>
          <a:lstStyle>
            <a:lvl1pPr>
              <a:defRPr sz="3500" b="1">
                <a:solidFill>
                  <a:schemeClr val="bg1"/>
                </a:solidFill>
              </a:defRPr>
            </a:lvl1pPr>
          </a:lstStyle>
          <a:p>
            <a:r>
              <a:rPr lang="en-US" dirty="0"/>
              <a:t>Title slide</a:t>
            </a:r>
          </a:p>
        </p:txBody>
      </p:sp>
      <p:sp>
        <p:nvSpPr>
          <p:cNvPr id="4" name="Text Placeholder 19">
            <a:extLst>
              <a:ext uri="{FF2B5EF4-FFF2-40B4-BE49-F238E27FC236}">
                <a16:creationId xmlns:a16="http://schemas.microsoft.com/office/drawing/2014/main" id="{9CE088FD-083B-BF23-C8EF-7C20538727FB}"/>
              </a:ext>
            </a:extLst>
          </p:cNvPr>
          <p:cNvSpPr>
            <a:spLocks noGrp="1"/>
          </p:cNvSpPr>
          <p:nvPr>
            <p:ph type="body" sz="quarter" idx="13" hasCustomPrompt="1"/>
          </p:nvPr>
        </p:nvSpPr>
        <p:spPr>
          <a:xfrm>
            <a:off x="2745840" y="3825843"/>
            <a:ext cx="4330199" cy="666791"/>
          </a:xfrm>
          <a:prstGeom prst="rect">
            <a:avLst/>
          </a:prstGeom>
        </p:spPr>
        <p:txBody>
          <a:bodyPr/>
          <a:lstStyle>
            <a:lvl1pPr marL="0" indent="0">
              <a:buNone/>
              <a:defRPr sz="1798">
                <a:solidFill>
                  <a:schemeClr val="bg1"/>
                </a:solidFill>
                <a:latin typeface="Calibri" panose="020F0502020204030204" pitchFamily="34" charset="0"/>
                <a:cs typeface="Calibri" panose="020F0502020204030204" pitchFamily="34" charset="0"/>
              </a:defRPr>
            </a:lvl1pPr>
            <a:lvl2pPr>
              <a:defRPr sz="1798">
                <a:solidFill>
                  <a:schemeClr val="bg1"/>
                </a:solidFill>
                <a:latin typeface="Calibri" panose="020F0502020204030204" pitchFamily="34" charset="0"/>
                <a:cs typeface="Calibri" panose="020F0502020204030204" pitchFamily="34" charset="0"/>
              </a:defRPr>
            </a:lvl2pPr>
            <a:lvl3pPr>
              <a:defRPr sz="1798">
                <a:solidFill>
                  <a:schemeClr val="bg1"/>
                </a:solidFill>
                <a:latin typeface="Calibri" panose="020F0502020204030204" pitchFamily="34" charset="0"/>
                <a:cs typeface="Calibri" panose="020F0502020204030204" pitchFamily="34" charset="0"/>
              </a:defRPr>
            </a:lvl3pPr>
            <a:lvl4pPr>
              <a:defRPr sz="1798">
                <a:solidFill>
                  <a:schemeClr val="bg1"/>
                </a:solidFill>
                <a:latin typeface="Calibri" panose="020F0502020204030204" pitchFamily="34" charset="0"/>
                <a:cs typeface="Calibri" panose="020F0502020204030204" pitchFamily="34" charset="0"/>
              </a:defRPr>
            </a:lvl4pPr>
            <a:lvl5pPr>
              <a:defRPr sz="1798">
                <a:solidFill>
                  <a:schemeClr val="bg1"/>
                </a:solidFill>
                <a:latin typeface="Calibri" panose="020F0502020204030204" pitchFamily="34" charset="0"/>
                <a:cs typeface="Calibri" panose="020F0502020204030204" pitchFamily="34" charset="0"/>
              </a:defRPr>
            </a:lvl5pPr>
          </a:lstStyle>
          <a:p>
            <a:pPr marL="228515" marR="0" lvl="0" indent="-228515" algn="l" rtl="0">
              <a:lnSpc>
                <a:spcPct val="100000"/>
              </a:lnSpc>
              <a:spcBef>
                <a:spcPts val="0"/>
              </a:spcBef>
              <a:spcAft>
                <a:spcPts val="0"/>
              </a:spcAft>
              <a:buClr>
                <a:srgbClr val="000000"/>
              </a:buClr>
              <a:buSzPts val="2100"/>
            </a:pPr>
            <a:r>
              <a:rPr lang="en-US" sz="1798" b="0" i="0" u="none" strike="noStrike" cap="none" dirty="0">
                <a:solidFill>
                  <a:schemeClr val="bg1"/>
                </a:solidFill>
                <a:latin typeface="Calibri" panose="020F0502020204030204" pitchFamily="34" charset="0"/>
                <a:ea typeface="Calibri"/>
                <a:cs typeface="Calibri" panose="020F0502020204030204" pitchFamily="34" charset="0"/>
                <a:sym typeface="Calibri"/>
              </a:rPr>
              <a:t>Presenter Name</a:t>
            </a:r>
          </a:p>
        </p:txBody>
      </p:sp>
      <p:pic>
        <p:nvPicPr>
          <p:cNvPr id="6" name="Picture 5">
            <a:extLst>
              <a:ext uri="{FF2B5EF4-FFF2-40B4-BE49-F238E27FC236}">
                <a16:creationId xmlns:a16="http://schemas.microsoft.com/office/drawing/2014/main" id="{4DEE2E2C-DDDF-294E-5748-34042F6AA38B}"/>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2608431" y="5276465"/>
            <a:ext cx="2563241" cy="801013"/>
          </a:xfrm>
          <a:prstGeom prst="rect">
            <a:avLst/>
          </a:prstGeom>
        </p:spPr>
      </p:pic>
    </p:spTree>
    <p:extLst>
      <p:ext uri="{BB962C8B-B14F-4D97-AF65-F5344CB8AC3E}">
        <p14:creationId xmlns:p14="http://schemas.microsoft.com/office/powerpoint/2010/main" val="424997891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pic>
        <p:nvPicPr>
          <p:cNvPr id="10" name="Google Shape;152;g16897405d3b_0_20" descr="Background pattern&#10;&#10;Description automatically generated">
            <a:extLst>
              <a:ext uri="{FF2B5EF4-FFF2-40B4-BE49-F238E27FC236}">
                <a16:creationId xmlns:a16="http://schemas.microsoft.com/office/drawing/2014/main" id="{668EB0A5-0EF2-40E0-AF76-497158660A72}"/>
              </a:ext>
            </a:extLst>
          </p:cNvPr>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flipH="1">
            <a:off x="5" y="0"/>
            <a:ext cx="12192000" cy="6858000"/>
          </a:xfrm>
          <a:prstGeom prst="rect">
            <a:avLst/>
          </a:prstGeom>
          <a:noFill/>
          <a:ln>
            <a:noFill/>
          </a:ln>
        </p:spPr>
      </p:pic>
      <p:pic>
        <p:nvPicPr>
          <p:cNvPr id="11" name="Google Shape;153;g16897405d3b_0_20">
            <a:extLst>
              <a:ext uri="{FF2B5EF4-FFF2-40B4-BE49-F238E27FC236}">
                <a16:creationId xmlns:a16="http://schemas.microsoft.com/office/drawing/2014/main" id="{E95F7363-0409-4D1B-9C8E-9173AC4C23EC}"/>
              </a:ext>
            </a:extLst>
          </p:cNvPr>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5" y="0"/>
            <a:ext cx="12192000" cy="6858000"/>
          </a:xfrm>
          <a:prstGeom prst="rect">
            <a:avLst/>
          </a:prstGeom>
          <a:noFill/>
          <a:ln>
            <a:noFill/>
          </a:ln>
        </p:spPr>
      </p:pic>
      <p:cxnSp>
        <p:nvCxnSpPr>
          <p:cNvPr id="12" name="Straight Connector 11">
            <a:extLst>
              <a:ext uri="{FF2B5EF4-FFF2-40B4-BE49-F238E27FC236}">
                <a16:creationId xmlns:a16="http://schemas.microsoft.com/office/drawing/2014/main" id="{8A07B2E4-681E-47B1-92DE-754461EC962F}"/>
              </a:ext>
            </a:extLst>
          </p:cNvPr>
          <p:cNvCxnSpPr/>
          <p:nvPr/>
        </p:nvCxnSpPr>
        <p:spPr>
          <a:xfrm>
            <a:off x="5515695" y="3315032"/>
            <a:ext cx="463550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 name="Title 1">
            <a:extLst>
              <a:ext uri="{FF2B5EF4-FFF2-40B4-BE49-F238E27FC236}">
                <a16:creationId xmlns:a16="http://schemas.microsoft.com/office/drawing/2014/main" id="{59F5227B-2279-9F28-EAF3-B0239F043C35}"/>
              </a:ext>
            </a:extLst>
          </p:cNvPr>
          <p:cNvSpPr>
            <a:spLocks noGrp="1"/>
          </p:cNvSpPr>
          <p:nvPr>
            <p:ph type="title" hasCustomPrompt="1"/>
          </p:nvPr>
        </p:nvSpPr>
        <p:spPr>
          <a:xfrm>
            <a:off x="5519955" y="1686625"/>
            <a:ext cx="5214130" cy="1628407"/>
          </a:xfrm>
        </p:spPr>
        <p:txBody>
          <a:bodyPr anchor="ctr">
            <a:normAutofit/>
          </a:bodyPr>
          <a:lstStyle>
            <a:lvl1pPr>
              <a:defRPr sz="3500" b="1">
                <a:solidFill>
                  <a:schemeClr val="bg1"/>
                </a:solidFill>
              </a:defRPr>
            </a:lvl1pPr>
          </a:lstStyle>
          <a:p>
            <a:r>
              <a:rPr lang="en-US" dirty="0"/>
              <a:t>Title slide</a:t>
            </a:r>
          </a:p>
        </p:txBody>
      </p:sp>
      <p:sp>
        <p:nvSpPr>
          <p:cNvPr id="8" name="Text Placeholder 19">
            <a:extLst>
              <a:ext uri="{FF2B5EF4-FFF2-40B4-BE49-F238E27FC236}">
                <a16:creationId xmlns:a16="http://schemas.microsoft.com/office/drawing/2014/main" id="{E96299CE-FC41-C29C-F946-D582A159DE9E}"/>
              </a:ext>
            </a:extLst>
          </p:cNvPr>
          <p:cNvSpPr>
            <a:spLocks noGrp="1"/>
          </p:cNvSpPr>
          <p:nvPr>
            <p:ph type="body" sz="quarter" idx="13" hasCustomPrompt="1"/>
          </p:nvPr>
        </p:nvSpPr>
        <p:spPr>
          <a:xfrm>
            <a:off x="5515695" y="3430588"/>
            <a:ext cx="4330199" cy="666791"/>
          </a:xfrm>
          <a:prstGeom prst="rect">
            <a:avLst/>
          </a:prstGeom>
        </p:spPr>
        <p:txBody>
          <a:bodyPr/>
          <a:lstStyle>
            <a:lvl1pPr marL="0" indent="0">
              <a:buNone/>
              <a:defRPr sz="1798">
                <a:solidFill>
                  <a:schemeClr val="bg1"/>
                </a:solidFill>
                <a:latin typeface="Calibri" panose="020F0502020204030204" pitchFamily="34" charset="0"/>
                <a:cs typeface="Calibri" panose="020F0502020204030204" pitchFamily="34" charset="0"/>
              </a:defRPr>
            </a:lvl1pPr>
            <a:lvl2pPr>
              <a:defRPr sz="1798">
                <a:solidFill>
                  <a:schemeClr val="bg1"/>
                </a:solidFill>
                <a:latin typeface="Calibri" panose="020F0502020204030204" pitchFamily="34" charset="0"/>
                <a:cs typeface="Calibri" panose="020F0502020204030204" pitchFamily="34" charset="0"/>
              </a:defRPr>
            </a:lvl2pPr>
            <a:lvl3pPr>
              <a:defRPr sz="1798">
                <a:solidFill>
                  <a:schemeClr val="bg1"/>
                </a:solidFill>
                <a:latin typeface="Calibri" panose="020F0502020204030204" pitchFamily="34" charset="0"/>
                <a:cs typeface="Calibri" panose="020F0502020204030204" pitchFamily="34" charset="0"/>
              </a:defRPr>
            </a:lvl3pPr>
            <a:lvl4pPr>
              <a:defRPr sz="1798">
                <a:solidFill>
                  <a:schemeClr val="bg1"/>
                </a:solidFill>
                <a:latin typeface="Calibri" panose="020F0502020204030204" pitchFamily="34" charset="0"/>
                <a:cs typeface="Calibri" panose="020F0502020204030204" pitchFamily="34" charset="0"/>
              </a:defRPr>
            </a:lvl4pPr>
            <a:lvl5pPr>
              <a:defRPr sz="1798">
                <a:solidFill>
                  <a:schemeClr val="bg1"/>
                </a:solidFill>
                <a:latin typeface="Calibri" panose="020F0502020204030204" pitchFamily="34" charset="0"/>
                <a:cs typeface="Calibri" panose="020F0502020204030204" pitchFamily="34" charset="0"/>
              </a:defRPr>
            </a:lvl5pPr>
          </a:lstStyle>
          <a:p>
            <a:pPr marL="228515" marR="0" lvl="0" indent="-228515" algn="l" rtl="0">
              <a:lnSpc>
                <a:spcPct val="100000"/>
              </a:lnSpc>
              <a:spcBef>
                <a:spcPts val="0"/>
              </a:spcBef>
              <a:spcAft>
                <a:spcPts val="0"/>
              </a:spcAft>
              <a:buClr>
                <a:srgbClr val="000000"/>
              </a:buClr>
              <a:buSzPts val="2100"/>
            </a:pPr>
            <a:r>
              <a:rPr lang="en-US" sz="1798" b="0" i="0" u="none" strike="noStrike" cap="none" dirty="0">
                <a:solidFill>
                  <a:schemeClr val="bg1"/>
                </a:solidFill>
                <a:latin typeface="Calibri" panose="020F0502020204030204" pitchFamily="34" charset="0"/>
                <a:ea typeface="Calibri"/>
                <a:cs typeface="Calibri" panose="020F0502020204030204" pitchFamily="34" charset="0"/>
                <a:sym typeface="Calibri"/>
              </a:rPr>
              <a:t>Presenter Name</a:t>
            </a:r>
          </a:p>
        </p:txBody>
      </p:sp>
      <p:pic>
        <p:nvPicPr>
          <p:cNvPr id="4" name="Picture 3">
            <a:extLst>
              <a:ext uri="{FF2B5EF4-FFF2-40B4-BE49-F238E27FC236}">
                <a16:creationId xmlns:a16="http://schemas.microsoft.com/office/drawing/2014/main" id="{C1C1073C-A889-8492-AE6B-93683602D9D5}"/>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382429" y="630858"/>
            <a:ext cx="2563241" cy="801013"/>
          </a:xfrm>
          <a:prstGeom prst="rect">
            <a:avLst/>
          </a:prstGeom>
        </p:spPr>
      </p:pic>
    </p:spTree>
    <p:extLst>
      <p:ext uri="{BB962C8B-B14F-4D97-AF65-F5344CB8AC3E}">
        <p14:creationId xmlns:p14="http://schemas.microsoft.com/office/powerpoint/2010/main" val="2147087911"/>
      </p:ext>
    </p:extLst>
  </p:cSld>
  <p:clrMapOvr>
    <a:masterClrMapping/>
  </p:clrMapOvr>
  <p:extLst>
    <p:ext uri="{DCECCB84-F9BA-43D5-87BE-67443E8EF086}">
      <p15:sldGuideLst xmlns:p15="http://schemas.microsoft.com/office/powerpoint/2012/main">
        <p15:guide id="1" orient="horz" pos="2161">
          <p15:clr>
            <a:srgbClr val="FBAE40"/>
          </p15:clr>
        </p15:guide>
        <p15:guide id="2" pos="3843">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ivider Slide -1 ">
    <p:spTree>
      <p:nvGrpSpPr>
        <p:cNvPr id="1" name=""/>
        <p:cNvGrpSpPr/>
        <p:nvPr/>
      </p:nvGrpSpPr>
      <p:grpSpPr>
        <a:xfrm>
          <a:off x="0" y="0"/>
          <a:ext cx="0" cy="0"/>
          <a:chOff x="0" y="0"/>
          <a:chExt cx="0" cy="0"/>
        </a:xfrm>
      </p:grpSpPr>
      <p:pic>
        <p:nvPicPr>
          <p:cNvPr id="6" name="Google Shape;923;p15" descr="Background pattern&#10;&#10;Description automatically generated">
            <a:extLst>
              <a:ext uri="{FF2B5EF4-FFF2-40B4-BE49-F238E27FC236}">
                <a16:creationId xmlns:a16="http://schemas.microsoft.com/office/drawing/2014/main" id="{CD6E83D4-6619-4003-9967-52898F978C65}"/>
              </a:ext>
            </a:extLst>
          </p:cNvPr>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flipH="1">
            <a:off x="5" y="0"/>
            <a:ext cx="12192000" cy="6858000"/>
          </a:xfrm>
          <a:prstGeom prst="rect">
            <a:avLst/>
          </a:prstGeom>
          <a:solidFill>
            <a:schemeClr val="accent1"/>
          </a:solidFill>
          <a:ln>
            <a:noFill/>
          </a:ln>
        </p:spPr>
      </p:pic>
      <p:pic>
        <p:nvPicPr>
          <p:cNvPr id="4" name="Picture 3">
            <a:extLst>
              <a:ext uri="{FF2B5EF4-FFF2-40B4-BE49-F238E27FC236}">
                <a16:creationId xmlns:a16="http://schemas.microsoft.com/office/drawing/2014/main" id="{532FD013-606E-C44B-280D-3AE11336C378}"/>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8107" y="5902483"/>
            <a:ext cx="12265067" cy="1016472"/>
          </a:xfrm>
          <a:custGeom>
            <a:avLst/>
            <a:gdLst>
              <a:gd name="connsiteX0" fmla="*/ 0 w 4827773"/>
              <a:gd name="connsiteY0" fmla="*/ 0 h 400236"/>
              <a:gd name="connsiteX1" fmla="*/ 4827773 w 4827773"/>
              <a:gd name="connsiteY1" fmla="*/ 0 h 400236"/>
              <a:gd name="connsiteX2" fmla="*/ 4827773 w 4827773"/>
              <a:gd name="connsiteY2" fmla="*/ 400236 h 400236"/>
              <a:gd name="connsiteX3" fmla="*/ 0 w 4827773"/>
              <a:gd name="connsiteY3" fmla="*/ 400236 h 400236"/>
            </a:gdLst>
            <a:ahLst/>
            <a:cxnLst>
              <a:cxn ang="0">
                <a:pos x="connsiteX0" y="connsiteY0"/>
              </a:cxn>
              <a:cxn ang="0">
                <a:pos x="connsiteX1" y="connsiteY1"/>
              </a:cxn>
              <a:cxn ang="0">
                <a:pos x="connsiteX2" y="connsiteY2"/>
              </a:cxn>
              <a:cxn ang="0">
                <a:pos x="connsiteX3" y="connsiteY3"/>
              </a:cxn>
            </a:cxnLst>
            <a:rect l="l" t="t" r="r" b="b"/>
            <a:pathLst>
              <a:path w="4827773" h="400236">
                <a:moveTo>
                  <a:pt x="0" y="0"/>
                </a:moveTo>
                <a:lnTo>
                  <a:pt x="4827773" y="0"/>
                </a:lnTo>
                <a:lnTo>
                  <a:pt x="4827773" y="400236"/>
                </a:lnTo>
                <a:lnTo>
                  <a:pt x="0" y="400236"/>
                </a:lnTo>
                <a:close/>
              </a:path>
            </a:pathLst>
          </a:custGeom>
        </p:spPr>
      </p:pic>
      <p:sp>
        <p:nvSpPr>
          <p:cNvPr id="10" name="Text Placeholder 19">
            <a:extLst>
              <a:ext uri="{FF2B5EF4-FFF2-40B4-BE49-F238E27FC236}">
                <a16:creationId xmlns:a16="http://schemas.microsoft.com/office/drawing/2014/main" id="{4A0CFCA2-3539-43BE-8D85-BBFFD06FD1ED}"/>
              </a:ext>
            </a:extLst>
          </p:cNvPr>
          <p:cNvSpPr>
            <a:spLocks noGrp="1"/>
          </p:cNvSpPr>
          <p:nvPr>
            <p:ph type="body" sz="quarter" idx="11" hasCustomPrompt="1"/>
          </p:nvPr>
        </p:nvSpPr>
        <p:spPr>
          <a:xfrm>
            <a:off x="1139412" y="3152633"/>
            <a:ext cx="8253072" cy="666791"/>
          </a:xfrm>
          <a:prstGeom prst="rect">
            <a:avLst/>
          </a:prstGeom>
        </p:spPr>
        <p:txBody>
          <a:bodyPr anchor="ctr"/>
          <a:lstStyle>
            <a:lvl1pPr marL="0" indent="0">
              <a:buNone/>
              <a:defRPr sz="1798">
                <a:solidFill>
                  <a:schemeClr val="bg1"/>
                </a:solidFill>
                <a:latin typeface="Calibri" panose="020F0502020204030204" pitchFamily="34" charset="0"/>
                <a:cs typeface="Calibri" panose="020F0502020204030204" pitchFamily="34" charset="0"/>
              </a:defRPr>
            </a:lvl1pPr>
            <a:lvl2pPr>
              <a:defRPr sz="1798">
                <a:solidFill>
                  <a:schemeClr val="bg1"/>
                </a:solidFill>
                <a:latin typeface="Calibri" panose="020F0502020204030204" pitchFamily="34" charset="0"/>
                <a:cs typeface="Calibri" panose="020F0502020204030204" pitchFamily="34" charset="0"/>
              </a:defRPr>
            </a:lvl2pPr>
            <a:lvl3pPr>
              <a:defRPr sz="1798">
                <a:solidFill>
                  <a:schemeClr val="bg1"/>
                </a:solidFill>
                <a:latin typeface="Calibri" panose="020F0502020204030204" pitchFamily="34" charset="0"/>
                <a:cs typeface="Calibri" panose="020F0502020204030204" pitchFamily="34" charset="0"/>
              </a:defRPr>
            </a:lvl3pPr>
            <a:lvl4pPr>
              <a:defRPr sz="1798">
                <a:solidFill>
                  <a:schemeClr val="bg1"/>
                </a:solidFill>
                <a:latin typeface="Calibri" panose="020F0502020204030204" pitchFamily="34" charset="0"/>
                <a:cs typeface="Calibri" panose="020F0502020204030204" pitchFamily="34" charset="0"/>
              </a:defRPr>
            </a:lvl4pPr>
            <a:lvl5pPr>
              <a:defRPr sz="1798">
                <a:solidFill>
                  <a:schemeClr val="bg1"/>
                </a:solidFill>
                <a:latin typeface="Calibri" panose="020F0502020204030204" pitchFamily="34" charset="0"/>
                <a:cs typeface="Calibri" panose="020F0502020204030204" pitchFamily="34" charset="0"/>
              </a:defRPr>
            </a:lvl5pPr>
          </a:lstStyle>
          <a:p>
            <a:pPr marL="228515" marR="0" lvl="0" indent="-228515" algn="l" rtl="0">
              <a:lnSpc>
                <a:spcPct val="100000"/>
              </a:lnSpc>
              <a:spcBef>
                <a:spcPts val="0"/>
              </a:spcBef>
              <a:spcAft>
                <a:spcPts val="0"/>
              </a:spcAft>
              <a:buClr>
                <a:srgbClr val="000000"/>
              </a:buClr>
              <a:buSzPts val="2500"/>
            </a:pPr>
            <a:r>
              <a:rPr lang="en-US" sz="1798" b="0" i="0" u="none" strike="noStrike" cap="none" dirty="0">
                <a:solidFill>
                  <a:schemeClr val="lt1"/>
                </a:solidFill>
                <a:latin typeface="Calibri"/>
                <a:ea typeface="Calibri"/>
                <a:cs typeface="Calibri"/>
                <a:sym typeface="Calibri"/>
              </a:rPr>
              <a:t>Lorem Ipsum</a:t>
            </a:r>
            <a:endParaRPr lang="en-US" sz="1049" b="0" i="0" u="none" strike="noStrike" cap="none" dirty="0">
              <a:solidFill>
                <a:schemeClr val="lt1"/>
              </a:solidFill>
              <a:latin typeface="Calibri"/>
              <a:ea typeface="Calibri"/>
              <a:cs typeface="Calibri"/>
              <a:sym typeface="Calibri"/>
            </a:endParaRPr>
          </a:p>
        </p:txBody>
      </p:sp>
      <p:sp>
        <p:nvSpPr>
          <p:cNvPr id="11" name="Text Placeholder 3">
            <a:extLst>
              <a:ext uri="{FF2B5EF4-FFF2-40B4-BE49-F238E27FC236}">
                <a16:creationId xmlns:a16="http://schemas.microsoft.com/office/drawing/2014/main" id="{653706C9-8809-448B-B0C2-39AD99BACE35}"/>
              </a:ext>
            </a:extLst>
          </p:cNvPr>
          <p:cNvSpPr>
            <a:spLocks noGrp="1"/>
          </p:cNvSpPr>
          <p:nvPr>
            <p:ph type="body" sz="quarter" idx="12" hasCustomPrompt="1"/>
          </p:nvPr>
        </p:nvSpPr>
        <p:spPr>
          <a:xfrm>
            <a:off x="1139412" y="1811346"/>
            <a:ext cx="8253072" cy="1252538"/>
          </a:xfrm>
          <a:prstGeom prst="rect">
            <a:avLst/>
          </a:prstGeom>
        </p:spPr>
        <p:txBody>
          <a:bodyPr anchor="ctr"/>
          <a:lstStyle>
            <a:lvl1pPr marL="0" indent="0">
              <a:buNone/>
              <a:defRPr sz="5999" b="1">
                <a:solidFill>
                  <a:schemeClr val="bg1"/>
                </a:solidFill>
                <a:latin typeface="Calibri" panose="020F0502020204030204" pitchFamily="34" charset="0"/>
                <a:cs typeface="Calibri" panose="020F0502020204030204" pitchFamily="34" charset="0"/>
              </a:defRPr>
            </a:lvl1pPr>
            <a:lvl2pPr>
              <a:defRPr sz="5999" b="1">
                <a:solidFill>
                  <a:schemeClr val="bg1"/>
                </a:solidFill>
                <a:latin typeface="Calibri" panose="020F0502020204030204" pitchFamily="34" charset="0"/>
                <a:cs typeface="Calibri" panose="020F0502020204030204" pitchFamily="34" charset="0"/>
              </a:defRPr>
            </a:lvl2pPr>
            <a:lvl3pPr>
              <a:defRPr sz="5999" b="1">
                <a:solidFill>
                  <a:schemeClr val="bg1"/>
                </a:solidFill>
                <a:latin typeface="Calibri" panose="020F0502020204030204" pitchFamily="34" charset="0"/>
                <a:cs typeface="Calibri" panose="020F0502020204030204" pitchFamily="34" charset="0"/>
              </a:defRPr>
            </a:lvl3pPr>
            <a:lvl4pPr>
              <a:defRPr sz="5999" b="1">
                <a:solidFill>
                  <a:schemeClr val="bg1"/>
                </a:solidFill>
                <a:latin typeface="Calibri" panose="020F0502020204030204" pitchFamily="34" charset="0"/>
                <a:cs typeface="Calibri" panose="020F0502020204030204" pitchFamily="34" charset="0"/>
              </a:defRPr>
            </a:lvl4pPr>
            <a:lvl5pPr>
              <a:defRPr sz="5999" b="1">
                <a:solidFill>
                  <a:schemeClr val="bg1"/>
                </a:solidFill>
                <a:latin typeface="Calibri" panose="020F0502020204030204" pitchFamily="34" charset="0"/>
                <a:cs typeface="Calibri" panose="020F0502020204030204" pitchFamily="34" charset="0"/>
              </a:defRPr>
            </a:lvl5pPr>
          </a:lstStyle>
          <a:p>
            <a:pPr lvl="0"/>
            <a:r>
              <a:rPr lang="en-US" dirty="0"/>
              <a:t>Divider Slide</a:t>
            </a:r>
            <a:endParaRPr lang="en-IN" dirty="0"/>
          </a:p>
        </p:txBody>
      </p:sp>
      <p:pic>
        <p:nvPicPr>
          <p:cNvPr id="5" name="Picture 4" descr="Shape&#10;&#10;Description automatically generated with medium confidence">
            <a:extLst>
              <a:ext uri="{FF2B5EF4-FFF2-40B4-BE49-F238E27FC236}">
                <a16:creationId xmlns:a16="http://schemas.microsoft.com/office/drawing/2014/main" id="{1F68DAFE-5696-7E43-86E3-9919491CE6A9}"/>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201985" y="6202062"/>
            <a:ext cx="2099025" cy="655947"/>
          </a:xfrm>
          <a:prstGeom prst="rect">
            <a:avLst/>
          </a:prstGeom>
        </p:spPr>
      </p:pic>
    </p:spTree>
    <p:extLst>
      <p:ext uri="{BB962C8B-B14F-4D97-AF65-F5344CB8AC3E}">
        <p14:creationId xmlns:p14="http://schemas.microsoft.com/office/powerpoint/2010/main" val="2010009556"/>
      </p:ext>
    </p:extLst>
  </p:cSld>
  <p:clrMapOvr>
    <a:masterClrMapping/>
  </p:clrMapOvr>
  <p:extLst>
    <p:ext uri="{DCECCB84-F9BA-43D5-87BE-67443E8EF086}">
      <p15:sldGuideLst xmlns:p15="http://schemas.microsoft.com/office/powerpoint/2012/main">
        <p15:guide id="1" orient="horz" pos="2161">
          <p15:clr>
            <a:srgbClr val="FBAE40"/>
          </p15:clr>
        </p15:guide>
        <p15:guide id="2" pos="3843">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5AD8F1-BBBC-0E43-B72D-190EEECD91C9}" type="datetime1">
              <a:rPr lang="en-CA" smtClean="0"/>
              <a:t>2023-03-14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 ©2022 Trend Micro Inc.</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66184A-8890-47AF-85EB-D09153684629}" type="slidenum">
              <a:rPr lang="en-IN" smtClean="0"/>
              <a:t>‹#›</a:t>
            </a:fld>
            <a:endParaRPr lang="en-IN"/>
          </a:p>
        </p:txBody>
      </p:sp>
    </p:spTree>
    <p:extLst>
      <p:ext uri="{BB962C8B-B14F-4D97-AF65-F5344CB8AC3E}">
        <p14:creationId xmlns:p14="http://schemas.microsoft.com/office/powerpoint/2010/main" val="3450579093"/>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654" r:id="rId9"/>
    <p:sldLayoutId id="2147483850" r:id="rId10"/>
    <p:sldLayoutId id="2147483851" r:id="rId11"/>
    <p:sldLayoutId id="2147483852" r:id="rId12"/>
    <p:sldLayoutId id="2147483834" r:id="rId13"/>
  </p:sldLayoutIdLst>
  <p:hf hdr="0" dt="0"/>
  <p:txStyles>
    <p:titleStyle>
      <a:lvl1pPr algn="l" defTabSz="914400" rtl="0" eaLnBrk="1" latinLnBrk="0" hangingPunct="1">
        <a:lnSpc>
          <a:spcPct val="90000"/>
        </a:lnSpc>
        <a:spcBef>
          <a:spcPct val="0"/>
        </a:spcBef>
        <a:buNone/>
        <a:defRPr sz="4000" kern="1200">
          <a:solidFill>
            <a:schemeClr val="tx1"/>
          </a:solidFill>
          <a:latin typeface="+mn-lt"/>
          <a:ea typeface="+mj-ea"/>
          <a:cs typeface="+mj-cs"/>
        </a:defRPr>
      </a:lvl1pPr>
    </p:titleStyle>
    <p:bodyStyle>
      <a:lvl1pPr marL="228600" indent="-342000" algn="l" defTabSz="914400" rtl="0" eaLnBrk="1" latinLnBrk="0" hangingPunct="1">
        <a:lnSpc>
          <a:spcPct val="130000"/>
        </a:lnSpc>
        <a:spcBef>
          <a:spcPts val="599"/>
        </a:spcBef>
        <a:buFont typeface="Arial" panose="020B0604020202020204" pitchFamily="34" charset="0"/>
        <a:buChar char="•"/>
        <a:defRPr sz="2800" kern="1200">
          <a:solidFill>
            <a:schemeClr val="tx1"/>
          </a:solidFill>
          <a:latin typeface="+mn-lt"/>
          <a:ea typeface="+mn-ea"/>
          <a:cs typeface="+mn-cs"/>
        </a:defRPr>
      </a:lvl1pPr>
      <a:lvl2pPr marL="685800" indent="-342000" algn="l" defTabSz="914400" rtl="0" eaLnBrk="1" latinLnBrk="0" hangingPunct="1">
        <a:lnSpc>
          <a:spcPct val="130000"/>
        </a:lnSpc>
        <a:spcBef>
          <a:spcPts val="599"/>
        </a:spcBef>
        <a:buFont typeface="System Font Regular"/>
        <a:buChar char="−"/>
        <a:defRPr sz="2400" kern="1200">
          <a:solidFill>
            <a:schemeClr val="tx1"/>
          </a:solidFill>
          <a:latin typeface="+mn-lt"/>
          <a:ea typeface="+mn-ea"/>
          <a:cs typeface="+mn-cs"/>
        </a:defRPr>
      </a:lvl2pPr>
      <a:lvl3pPr marL="1143000" indent="-342000" algn="l" defTabSz="914400" rtl="0" eaLnBrk="1" latinLnBrk="0" hangingPunct="1">
        <a:lnSpc>
          <a:spcPct val="130000"/>
        </a:lnSpc>
        <a:spcBef>
          <a:spcPts val="599"/>
        </a:spcBef>
        <a:buFont typeface="Arial" panose="020B0604020202020204" pitchFamily="34" charset="0"/>
        <a:buChar char="•"/>
        <a:defRPr sz="2000" kern="1200">
          <a:solidFill>
            <a:schemeClr val="tx1"/>
          </a:solidFill>
          <a:latin typeface="+mn-lt"/>
          <a:ea typeface="+mn-ea"/>
          <a:cs typeface="+mn-cs"/>
        </a:defRPr>
      </a:lvl3pPr>
      <a:lvl4pPr marL="1600200" indent="-342000" algn="l" defTabSz="914400" rtl="0" eaLnBrk="1" latinLnBrk="0" hangingPunct="1">
        <a:lnSpc>
          <a:spcPct val="130000"/>
        </a:lnSpc>
        <a:spcBef>
          <a:spcPts val="599"/>
        </a:spcBef>
        <a:buFont typeface="System Font Regular"/>
        <a:buChar char="−"/>
        <a:defRPr sz="1800" kern="1200">
          <a:solidFill>
            <a:schemeClr val="tx1"/>
          </a:solidFill>
          <a:latin typeface="+mn-lt"/>
          <a:ea typeface="+mn-ea"/>
          <a:cs typeface="+mn-cs"/>
        </a:defRPr>
      </a:lvl4pPr>
      <a:lvl5pPr marL="2057400" indent="-342000" algn="l" defTabSz="914400" rtl="0" eaLnBrk="1" latinLnBrk="0" hangingPunct="1">
        <a:lnSpc>
          <a:spcPct val="130000"/>
        </a:lnSpc>
        <a:spcBef>
          <a:spcPts val="599"/>
        </a:spcBef>
        <a:buFont typeface="Apple Symbols" panose="02000000000000000000" pitchFamily="2" charset="-79"/>
        <a:buChar char="≫"/>
        <a:defRPr sz="16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1">
          <p15:clr>
            <a:srgbClr val="F26B43"/>
          </p15:clr>
        </p15:guide>
        <p15:guide id="2" pos="3843">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0.xml"/><Relationship Id="rId4" Type="http://schemas.openxmlformats.org/officeDocument/2006/relationships/image" Target="../media/image30.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262CD-5A4A-2193-4EFC-9E912B4A5FAE}"/>
              </a:ext>
            </a:extLst>
          </p:cNvPr>
          <p:cNvSpPr>
            <a:spLocks noGrp="1"/>
          </p:cNvSpPr>
          <p:nvPr>
            <p:ph type="title"/>
          </p:nvPr>
        </p:nvSpPr>
        <p:spPr/>
        <p:txBody>
          <a:bodyPr/>
          <a:lstStyle/>
          <a:p>
            <a:r>
              <a:rPr lang="en-US" dirty="0"/>
              <a:t>Threat Landscape Updates</a:t>
            </a:r>
          </a:p>
        </p:txBody>
      </p:sp>
      <p:sp>
        <p:nvSpPr>
          <p:cNvPr id="3" name="Text Placeholder 2">
            <a:extLst>
              <a:ext uri="{FF2B5EF4-FFF2-40B4-BE49-F238E27FC236}">
                <a16:creationId xmlns:a16="http://schemas.microsoft.com/office/drawing/2014/main" id="{E243464B-2F75-F534-08D2-080AF800FB04}"/>
              </a:ext>
            </a:extLst>
          </p:cNvPr>
          <p:cNvSpPr>
            <a:spLocks noGrp="1"/>
          </p:cNvSpPr>
          <p:nvPr>
            <p:ph type="body" sz="quarter" idx="11"/>
          </p:nvPr>
        </p:nvSpPr>
        <p:spPr/>
        <p:txBody>
          <a:bodyPr/>
          <a:lstStyle/>
          <a:p>
            <a:r>
              <a:rPr lang="en-US" dirty="0"/>
              <a:t>Bob McArdle</a:t>
            </a:r>
          </a:p>
        </p:txBody>
      </p:sp>
    </p:spTree>
    <p:extLst>
      <p:ext uri="{BB962C8B-B14F-4D97-AF65-F5344CB8AC3E}">
        <p14:creationId xmlns:p14="http://schemas.microsoft.com/office/powerpoint/2010/main" val="1964995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Business Email Compromise</a:t>
            </a:r>
          </a:p>
        </p:txBody>
      </p:sp>
      <p:pic>
        <p:nvPicPr>
          <p:cNvPr id="3" name="Picture 2">
            <a:extLst>
              <a:ext uri="{FF2B5EF4-FFF2-40B4-BE49-F238E27FC236}">
                <a16:creationId xmlns:a16="http://schemas.microsoft.com/office/drawing/2014/main" id="{F21E7FCC-D89F-5750-4098-C364EA8CE89B}"/>
              </a:ext>
            </a:extLst>
          </p:cNvPr>
          <p:cNvPicPr>
            <a:picLocks noChangeAspect="1"/>
          </p:cNvPicPr>
          <p:nvPr/>
        </p:nvPicPr>
        <p:blipFill>
          <a:blip r:embed="rId3"/>
          <a:stretch>
            <a:fillRect/>
          </a:stretch>
        </p:blipFill>
        <p:spPr>
          <a:xfrm>
            <a:off x="761999" y="1433091"/>
            <a:ext cx="6322260" cy="4836749"/>
          </a:xfrm>
          <a:prstGeom prst="rect">
            <a:avLst/>
          </a:prstGeom>
        </p:spPr>
      </p:pic>
      <p:sp>
        <p:nvSpPr>
          <p:cNvPr id="4" name="TextBox 3">
            <a:extLst>
              <a:ext uri="{FF2B5EF4-FFF2-40B4-BE49-F238E27FC236}">
                <a16:creationId xmlns:a16="http://schemas.microsoft.com/office/drawing/2014/main" id="{EC9B303E-D686-326F-E676-0DFDDC2338BD}"/>
              </a:ext>
            </a:extLst>
          </p:cNvPr>
          <p:cNvSpPr txBox="1"/>
          <p:nvPr/>
        </p:nvSpPr>
        <p:spPr>
          <a:xfrm>
            <a:off x="7980622" y="2690336"/>
            <a:ext cx="3378361" cy="1477328"/>
          </a:xfrm>
          <a:prstGeom prst="rect">
            <a:avLst/>
          </a:prstGeom>
          <a:noFill/>
        </p:spPr>
        <p:txBody>
          <a:bodyPr wrap="none" rtlCol="0">
            <a:spAutoFit/>
          </a:bodyPr>
          <a:lstStyle/>
          <a:p>
            <a:pPr algn="ctr"/>
            <a:r>
              <a:rPr lang="en-US" sz="3000" b="1" dirty="0">
                <a:solidFill>
                  <a:schemeClr val="accent1"/>
                </a:solidFill>
              </a:rPr>
              <a:t>2022</a:t>
            </a:r>
          </a:p>
          <a:p>
            <a:pPr algn="ctr"/>
            <a:r>
              <a:rPr lang="en-US" sz="3000" b="1" dirty="0">
                <a:solidFill>
                  <a:schemeClr val="accent1"/>
                </a:solidFill>
              </a:rPr>
              <a:t>Increase in IR Cases </a:t>
            </a:r>
          </a:p>
          <a:p>
            <a:pPr algn="ctr"/>
            <a:r>
              <a:rPr lang="en-US" sz="3000" b="1" dirty="0">
                <a:solidFill>
                  <a:schemeClr val="accent1"/>
                </a:solidFill>
              </a:rPr>
              <a:t>(</a:t>
            </a:r>
            <a:r>
              <a:rPr lang="en-US" sz="3000" b="1" dirty="0" err="1">
                <a:solidFill>
                  <a:schemeClr val="accent1"/>
                </a:solidFill>
              </a:rPr>
              <a:t>Secureworks</a:t>
            </a:r>
            <a:r>
              <a:rPr lang="en-US" sz="3000" b="1" dirty="0">
                <a:solidFill>
                  <a:schemeClr val="accent1"/>
                </a:solidFill>
              </a:rPr>
              <a:t>)</a:t>
            </a:r>
          </a:p>
        </p:txBody>
      </p:sp>
    </p:spTree>
    <p:extLst>
      <p:ext uri="{BB962C8B-B14F-4D97-AF65-F5344CB8AC3E}">
        <p14:creationId xmlns:p14="http://schemas.microsoft.com/office/powerpoint/2010/main" val="2202830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Business Email Compromise</a:t>
            </a:r>
          </a:p>
        </p:txBody>
      </p:sp>
      <p:pic>
        <p:nvPicPr>
          <p:cNvPr id="8194" name="Picture 2">
            <a:extLst>
              <a:ext uri="{FF2B5EF4-FFF2-40B4-BE49-F238E27FC236}">
                <a16:creationId xmlns:a16="http://schemas.microsoft.com/office/drawing/2014/main" id="{48C854DE-0B68-9D06-B6BB-FCE4BFDE55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7866" y="1541651"/>
            <a:ext cx="6865103" cy="45767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6227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IOT Botnet: MIRAI V3G4</a:t>
            </a:r>
          </a:p>
        </p:txBody>
      </p:sp>
      <p:pic>
        <p:nvPicPr>
          <p:cNvPr id="9218" name="Picture 2" descr="Image 1 is a timeline overview of the V3G4 campaign. For each of the three campaigns it lists the callback IP, the botnet C2, the month and year, and the exploited vulnerabilities. The campaigns were in July, September, and December of 2022. ">
            <a:extLst>
              <a:ext uri="{FF2B5EF4-FFF2-40B4-BE49-F238E27FC236}">
                <a16:creationId xmlns:a16="http://schemas.microsoft.com/office/drawing/2014/main" id="{0E3CFD95-95E3-B7C3-B223-2C7F2A5BC1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3559" y="1416483"/>
            <a:ext cx="7929858" cy="485335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7DC01FF-0680-3BF9-ACAD-CF55EE0A3C3A}"/>
              </a:ext>
            </a:extLst>
          </p:cNvPr>
          <p:cNvSpPr/>
          <p:nvPr/>
        </p:nvSpPr>
        <p:spPr>
          <a:xfrm>
            <a:off x="2169763" y="2324746"/>
            <a:ext cx="371959" cy="13948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975300FA-96BA-369A-FD41-B08CB4D89821}"/>
              </a:ext>
            </a:extLst>
          </p:cNvPr>
          <p:cNvSpPr/>
          <p:nvPr/>
        </p:nvSpPr>
        <p:spPr>
          <a:xfrm>
            <a:off x="4801892" y="2464231"/>
            <a:ext cx="371959" cy="13948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5550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err="1"/>
              <a:t>InfoStealer</a:t>
            </a:r>
            <a:r>
              <a:rPr lang="en-US" dirty="0"/>
              <a:t> Markets</a:t>
            </a:r>
          </a:p>
        </p:txBody>
      </p:sp>
      <p:pic>
        <p:nvPicPr>
          <p:cNvPr id="5" name="Picture 4">
            <a:extLst>
              <a:ext uri="{FF2B5EF4-FFF2-40B4-BE49-F238E27FC236}">
                <a16:creationId xmlns:a16="http://schemas.microsoft.com/office/drawing/2014/main" id="{612E8968-A015-CB93-5F14-893E37ACB1CB}"/>
              </a:ext>
            </a:extLst>
          </p:cNvPr>
          <p:cNvPicPr>
            <a:picLocks noChangeAspect="1"/>
          </p:cNvPicPr>
          <p:nvPr/>
        </p:nvPicPr>
        <p:blipFill>
          <a:blip r:embed="rId3"/>
          <a:stretch>
            <a:fillRect/>
          </a:stretch>
        </p:blipFill>
        <p:spPr>
          <a:xfrm>
            <a:off x="577093" y="1401729"/>
            <a:ext cx="5139386" cy="5029200"/>
          </a:xfrm>
          <a:prstGeom prst="rect">
            <a:avLst/>
          </a:prstGeom>
        </p:spPr>
      </p:pic>
      <p:sp>
        <p:nvSpPr>
          <p:cNvPr id="6" name="Content Placeholder 2">
            <a:extLst>
              <a:ext uri="{FF2B5EF4-FFF2-40B4-BE49-F238E27FC236}">
                <a16:creationId xmlns:a16="http://schemas.microsoft.com/office/drawing/2014/main" id="{65B03197-12CA-A269-60DD-503479B1303A}"/>
              </a:ext>
            </a:extLst>
          </p:cNvPr>
          <p:cNvSpPr>
            <a:spLocks noGrp="1"/>
          </p:cNvSpPr>
          <p:nvPr>
            <p:ph idx="1"/>
          </p:nvPr>
        </p:nvSpPr>
        <p:spPr>
          <a:xfrm>
            <a:off x="6323308" y="1470487"/>
            <a:ext cx="5486400" cy="4573852"/>
          </a:xfrm>
        </p:spPr>
        <p:txBody>
          <a:bodyPr>
            <a:normAutofit fontScale="85000" lnSpcReduction="10000"/>
          </a:bodyPr>
          <a:lstStyle/>
          <a:p>
            <a:r>
              <a:rPr lang="en-US" dirty="0" err="1"/>
              <a:t>Infostealer</a:t>
            </a:r>
            <a:r>
              <a:rPr lang="en-US" dirty="0"/>
              <a:t> Marketplaces increase in popularity with IAB</a:t>
            </a:r>
          </a:p>
          <a:p>
            <a:r>
              <a:rPr lang="en-US" dirty="0"/>
              <a:t>Popular Stealers (Feb 2023)</a:t>
            </a:r>
          </a:p>
          <a:p>
            <a:pPr lvl="1"/>
            <a:r>
              <a:rPr lang="en-US" dirty="0"/>
              <a:t>Racoon 2.1M logs</a:t>
            </a:r>
          </a:p>
          <a:p>
            <a:pPr lvl="1"/>
            <a:r>
              <a:rPr lang="en-US" dirty="0"/>
              <a:t>Vidar 1.8M logs</a:t>
            </a:r>
          </a:p>
          <a:p>
            <a:pPr lvl="1"/>
            <a:r>
              <a:rPr lang="en-US" dirty="0"/>
              <a:t>Redline 1.4M logs</a:t>
            </a:r>
          </a:p>
          <a:p>
            <a:pPr lvl="1"/>
            <a:r>
              <a:rPr lang="en-US" dirty="0"/>
              <a:t>Others lower / new (</a:t>
            </a:r>
            <a:r>
              <a:rPr lang="en-US" dirty="0" err="1"/>
              <a:t>RisePro</a:t>
            </a:r>
            <a:r>
              <a:rPr lang="en-US" dirty="0"/>
              <a:t>, </a:t>
            </a:r>
            <a:r>
              <a:rPr lang="en-US" dirty="0" err="1"/>
              <a:t>Rhadamanthys</a:t>
            </a:r>
            <a:r>
              <a:rPr lang="en-US" dirty="0"/>
              <a:t>)</a:t>
            </a:r>
          </a:p>
          <a:p>
            <a:pPr lvl="1"/>
            <a:r>
              <a:rPr lang="en-US" dirty="0"/>
              <a:t>Some drop in popularity (</a:t>
            </a:r>
            <a:r>
              <a:rPr lang="en-US" dirty="0" err="1"/>
              <a:t>Azorult</a:t>
            </a:r>
            <a:r>
              <a:rPr lang="en-US" dirty="0"/>
              <a:t>, Taurus)</a:t>
            </a:r>
          </a:p>
          <a:p>
            <a:r>
              <a:rPr lang="en-US" dirty="0"/>
              <a:t>Complicates Kill chains (e.g. </a:t>
            </a:r>
            <a:r>
              <a:rPr lang="en-US" dirty="0" err="1"/>
              <a:t>Lockbit</a:t>
            </a:r>
            <a:r>
              <a:rPr lang="en-US" dirty="0"/>
              <a:t>)</a:t>
            </a:r>
          </a:p>
        </p:txBody>
      </p:sp>
    </p:spTree>
    <p:extLst>
      <p:ext uri="{BB962C8B-B14F-4D97-AF65-F5344CB8AC3E}">
        <p14:creationId xmlns:p14="http://schemas.microsoft.com/office/powerpoint/2010/main" val="1509442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Popular Evergreen TTP</a:t>
            </a:r>
          </a:p>
        </p:txBody>
      </p:sp>
      <p:sp>
        <p:nvSpPr>
          <p:cNvPr id="6" name="Content Placeholder 2">
            <a:extLst>
              <a:ext uri="{FF2B5EF4-FFF2-40B4-BE49-F238E27FC236}">
                <a16:creationId xmlns:a16="http://schemas.microsoft.com/office/drawing/2014/main" id="{65B03197-12CA-A269-60DD-503479B1303A}"/>
              </a:ext>
            </a:extLst>
          </p:cNvPr>
          <p:cNvSpPr>
            <a:spLocks noGrp="1"/>
          </p:cNvSpPr>
          <p:nvPr>
            <p:ph idx="1"/>
          </p:nvPr>
        </p:nvSpPr>
        <p:spPr>
          <a:xfrm>
            <a:off x="761999" y="1470487"/>
            <a:ext cx="10544401" cy="4573852"/>
          </a:xfrm>
        </p:spPr>
        <p:txBody>
          <a:bodyPr>
            <a:normAutofit lnSpcReduction="10000"/>
          </a:bodyPr>
          <a:lstStyle/>
          <a:p>
            <a:r>
              <a:rPr lang="en-US" dirty="0"/>
              <a:t>Callback Phishing for Extortion (Luna Moth – ties to Conti)</a:t>
            </a:r>
          </a:p>
          <a:p>
            <a:r>
              <a:rPr lang="en-US" dirty="0"/>
              <a:t>Post Exploitation Frameworks (Cobalt Strike, Brute Ratel)</a:t>
            </a:r>
          </a:p>
          <a:p>
            <a:r>
              <a:rPr lang="en-US" dirty="0"/>
              <a:t>HTML Smuggling</a:t>
            </a:r>
          </a:p>
          <a:p>
            <a:r>
              <a:rPr lang="en-US" dirty="0"/>
              <a:t>Abuse of vulnerable drivers to kill EDR solutions (e.g. Backstab EDR tool)</a:t>
            </a:r>
          </a:p>
          <a:p>
            <a:r>
              <a:rPr lang="en-US" dirty="0"/>
              <a:t>Classic Loaders still solid (Bumble, Smoke, </a:t>
            </a:r>
            <a:r>
              <a:rPr lang="en-US" dirty="0" err="1"/>
              <a:t>etc</a:t>
            </a:r>
            <a:r>
              <a:rPr lang="en-US" dirty="0"/>
              <a:t>)</a:t>
            </a:r>
          </a:p>
          <a:p>
            <a:r>
              <a:rPr lang="en-US" dirty="0"/>
              <a:t>ISO / VHD related spam continues (often combined with LNK / </a:t>
            </a:r>
            <a:r>
              <a:rPr lang="en-US" dirty="0" err="1"/>
              <a:t>LOLBins</a:t>
            </a:r>
            <a:r>
              <a:rPr lang="en-US" dirty="0"/>
              <a:t>)</a:t>
            </a:r>
          </a:p>
          <a:p>
            <a:endParaRPr lang="en-US" dirty="0"/>
          </a:p>
        </p:txBody>
      </p:sp>
    </p:spTree>
    <p:extLst>
      <p:ext uri="{BB962C8B-B14F-4D97-AF65-F5344CB8AC3E}">
        <p14:creationId xmlns:p14="http://schemas.microsoft.com/office/powerpoint/2010/main" val="24854235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Spam delivery is dying … ?</a:t>
            </a:r>
          </a:p>
        </p:txBody>
      </p:sp>
      <p:pic>
        <p:nvPicPr>
          <p:cNvPr id="12290" name="Picture 2">
            <a:extLst>
              <a:ext uri="{FF2B5EF4-FFF2-40B4-BE49-F238E27FC236}">
                <a16:creationId xmlns:a16="http://schemas.microsoft.com/office/drawing/2014/main" id="{BA34FA35-464A-FB88-CB2E-A877A0D419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9225" y="1487838"/>
            <a:ext cx="4221544" cy="5370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99773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 its BACK!!</a:t>
            </a:r>
          </a:p>
        </p:txBody>
      </p:sp>
      <p:pic>
        <p:nvPicPr>
          <p:cNvPr id="13314" name="Picture 2" descr="Emotet malware attacks">
            <a:extLst>
              <a:ext uri="{FF2B5EF4-FFF2-40B4-BE49-F238E27FC236}">
                <a16:creationId xmlns:a16="http://schemas.microsoft.com/office/drawing/2014/main" id="{F51E6E54-74B6-2499-EFD5-5C3178E88A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5471" y="1351360"/>
            <a:ext cx="9637364" cy="4818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24473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3FA88DD-4BCF-C9BE-D544-AA21443FD371}"/>
              </a:ext>
            </a:extLst>
          </p:cNvPr>
          <p:cNvSpPr>
            <a:spLocks noGrp="1"/>
          </p:cNvSpPr>
          <p:nvPr>
            <p:ph type="body" sz="quarter" idx="11"/>
          </p:nvPr>
        </p:nvSpPr>
        <p:spPr>
          <a:xfrm>
            <a:off x="1139411" y="3152633"/>
            <a:ext cx="8578025" cy="666791"/>
          </a:xfrm>
        </p:spPr>
        <p:txBody>
          <a:bodyPr>
            <a:normAutofit/>
          </a:bodyPr>
          <a:lstStyle/>
          <a:p>
            <a:r>
              <a:rPr lang="en-IE" dirty="0">
                <a:effectLst/>
                <a:latin typeface="Helvetica" pitchFamily="2" charset="0"/>
              </a:rPr>
              <a:t>Top predictions for how things will change in the next 6 months</a:t>
            </a:r>
          </a:p>
        </p:txBody>
      </p:sp>
      <p:sp>
        <p:nvSpPr>
          <p:cNvPr id="4" name="Text Placeholder 3">
            <a:extLst>
              <a:ext uri="{FF2B5EF4-FFF2-40B4-BE49-F238E27FC236}">
                <a16:creationId xmlns:a16="http://schemas.microsoft.com/office/drawing/2014/main" id="{7FE5B432-1962-4F42-F41A-95310FB57E05}"/>
              </a:ext>
            </a:extLst>
          </p:cNvPr>
          <p:cNvSpPr>
            <a:spLocks noGrp="1"/>
          </p:cNvSpPr>
          <p:nvPr>
            <p:ph type="body" sz="quarter" idx="12"/>
          </p:nvPr>
        </p:nvSpPr>
        <p:spPr/>
        <p:txBody>
          <a:bodyPr/>
          <a:lstStyle/>
          <a:p>
            <a:r>
              <a:rPr lang="en-US" dirty="0"/>
              <a:t>3. Predictions</a:t>
            </a:r>
          </a:p>
        </p:txBody>
      </p:sp>
    </p:spTree>
    <p:extLst>
      <p:ext uri="{BB962C8B-B14F-4D97-AF65-F5344CB8AC3E}">
        <p14:creationId xmlns:p14="http://schemas.microsoft.com/office/powerpoint/2010/main" val="23142573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F33A2A1-7819-7F31-78FF-52EDB19D32ED}"/>
              </a:ext>
            </a:extLst>
          </p:cNvPr>
          <p:cNvSpPr>
            <a:spLocks noGrp="1"/>
          </p:cNvSpPr>
          <p:nvPr>
            <p:ph type="body" sz="quarter" idx="10"/>
          </p:nvPr>
        </p:nvSpPr>
        <p:spPr/>
        <p:txBody>
          <a:bodyPr>
            <a:normAutofit fontScale="92500" lnSpcReduction="10000"/>
          </a:bodyPr>
          <a:lstStyle/>
          <a:p>
            <a:r>
              <a:rPr lang="en-US" dirty="0"/>
              <a:t>One Note Usage + Bloated Files</a:t>
            </a:r>
          </a:p>
        </p:txBody>
      </p:sp>
      <p:pic>
        <p:nvPicPr>
          <p:cNvPr id="6" name="Picture 2" descr="QBot malspam reaching targets">
            <a:extLst>
              <a:ext uri="{FF2B5EF4-FFF2-40B4-BE49-F238E27FC236}">
                <a16:creationId xmlns:a16="http://schemas.microsoft.com/office/drawing/2014/main" id="{B84980AB-F717-7174-055A-D0E349472F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6536" y="1372221"/>
            <a:ext cx="8586706" cy="4897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0939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942157-E670-5F6A-3890-F1087454C880}"/>
              </a:ext>
            </a:extLst>
          </p:cNvPr>
          <p:cNvSpPr>
            <a:spLocks noGrp="1"/>
          </p:cNvSpPr>
          <p:nvPr>
            <p:ph type="body" sz="quarter" idx="10"/>
          </p:nvPr>
        </p:nvSpPr>
        <p:spPr/>
        <p:txBody>
          <a:bodyPr>
            <a:normAutofit fontScale="92500" lnSpcReduction="10000"/>
          </a:bodyPr>
          <a:lstStyle/>
          <a:p>
            <a:r>
              <a:rPr lang="en-US" dirty="0"/>
              <a:t>Ransomware Consolidation + Linux</a:t>
            </a:r>
          </a:p>
        </p:txBody>
      </p:sp>
      <p:pic>
        <p:nvPicPr>
          <p:cNvPr id="4" name="Picture 3">
            <a:extLst>
              <a:ext uri="{FF2B5EF4-FFF2-40B4-BE49-F238E27FC236}">
                <a16:creationId xmlns:a16="http://schemas.microsoft.com/office/drawing/2014/main" id="{D52D35DA-92F4-F13B-DDAC-6A4F4569F22D}"/>
              </a:ext>
            </a:extLst>
          </p:cNvPr>
          <p:cNvPicPr>
            <a:picLocks noChangeAspect="1"/>
          </p:cNvPicPr>
          <p:nvPr/>
        </p:nvPicPr>
        <p:blipFill>
          <a:blip r:embed="rId3"/>
          <a:stretch>
            <a:fillRect/>
          </a:stretch>
        </p:blipFill>
        <p:spPr>
          <a:xfrm>
            <a:off x="157082" y="1357076"/>
            <a:ext cx="8158243" cy="4995873"/>
          </a:xfrm>
          <a:prstGeom prst="rect">
            <a:avLst/>
          </a:prstGeom>
        </p:spPr>
      </p:pic>
      <p:pic>
        <p:nvPicPr>
          <p:cNvPr id="15362" name="Picture 2" descr="The Near and Far Future of Ransomware Business Models">
            <a:extLst>
              <a:ext uri="{FF2B5EF4-FFF2-40B4-BE49-F238E27FC236}">
                <a16:creationId xmlns:a16="http://schemas.microsoft.com/office/drawing/2014/main" id="{8144D0D0-C7CA-08FC-B53F-929B8986EE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16636" y="1095267"/>
            <a:ext cx="3294681" cy="46674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5891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62"/>
                                        </p:tgtEl>
                                        <p:attrNameLst>
                                          <p:attrName>style.visibility</p:attrName>
                                        </p:attrNameLst>
                                      </p:cBhvr>
                                      <p:to>
                                        <p:strVal val="visible"/>
                                      </p:to>
                                    </p:set>
                                    <p:animEffect transition="in" filter="fade">
                                      <p:cBhvr>
                                        <p:cTn id="7" dur="500"/>
                                        <p:tgtEl>
                                          <p:spTgt spid="15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3FA88DD-4BCF-C9BE-D544-AA21443FD371}"/>
              </a:ext>
            </a:extLst>
          </p:cNvPr>
          <p:cNvSpPr>
            <a:spLocks noGrp="1"/>
          </p:cNvSpPr>
          <p:nvPr>
            <p:ph type="body" sz="quarter" idx="11"/>
          </p:nvPr>
        </p:nvSpPr>
        <p:spPr/>
        <p:txBody>
          <a:bodyPr>
            <a:normAutofit/>
          </a:bodyPr>
          <a:lstStyle/>
          <a:p>
            <a:r>
              <a:rPr lang="en-US" dirty="0"/>
              <a:t>What are the main CHANGES we have seen in Cybercrime in the last 3-6 months</a:t>
            </a:r>
          </a:p>
        </p:txBody>
      </p:sp>
      <p:sp>
        <p:nvSpPr>
          <p:cNvPr id="4" name="Text Placeholder 3">
            <a:extLst>
              <a:ext uri="{FF2B5EF4-FFF2-40B4-BE49-F238E27FC236}">
                <a16:creationId xmlns:a16="http://schemas.microsoft.com/office/drawing/2014/main" id="{7FE5B432-1962-4F42-F41A-95310FB57E05}"/>
              </a:ext>
            </a:extLst>
          </p:cNvPr>
          <p:cNvSpPr>
            <a:spLocks noGrp="1"/>
          </p:cNvSpPr>
          <p:nvPr>
            <p:ph type="body" sz="quarter" idx="12"/>
          </p:nvPr>
        </p:nvSpPr>
        <p:spPr/>
        <p:txBody>
          <a:bodyPr/>
          <a:lstStyle/>
          <a:p>
            <a:r>
              <a:rPr lang="en-US" dirty="0"/>
              <a:t>1. Changes</a:t>
            </a:r>
          </a:p>
        </p:txBody>
      </p:sp>
    </p:spTree>
    <p:extLst>
      <p:ext uri="{BB962C8B-B14F-4D97-AF65-F5344CB8AC3E}">
        <p14:creationId xmlns:p14="http://schemas.microsoft.com/office/powerpoint/2010/main" val="20498165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942157-E670-5F6A-3890-F1087454C880}"/>
              </a:ext>
            </a:extLst>
          </p:cNvPr>
          <p:cNvSpPr>
            <a:spLocks noGrp="1"/>
          </p:cNvSpPr>
          <p:nvPr>
            <p:ph type="body" sz="quarter" idx="10"/>
          </p:nvPr>
        </p:nvSpPr>
        <p:spPr/>
        <p:txBody>
          <a:bodyPr>
            <a:normAutofit fontScale="92500" lnSpcReduction="10000"/>
          </a:bodyPr>
          <a:lstStyle/>
          <a:p>
            <a:r>
              <a:rPr lang="en-US" dirty="0"/>
              <a:t>(Possible) Phishing / Scam Lures</a:t>
            </a:r>
          </a:p>
        </p:txBody>
      </p:sp>
      <p:sp>
        <p:nvSpPr>
          <p:cNvPr id="3" name="Content Placeholder 2">
            <a:extLst>
              <a:ext uri="{FF2B5EF4-FFF2-40B4-BE49-F238E27FC236}">
                <a16:creationId xmlns:a16="http://schemas.microsoft.com/office/drawing/2014/main" id="{C9679866-2125-6485-4B45-6B8DAE5AA205}"/>
              </a:ext>
            </a:extLst>
          </p:cNvPr>
          <p:cNvSpPr>
            <a:spLocks noGrp="1"/>
          </p:cNvSpPr>
          <p:nvPr>
            <p:ph idx="1"/>
          </p:nvPr>
        </p:nvSpPr>
        <p:spPr/>
        <p:txBody>
          <a:bodyPr/>
          <a:lstStyle/>
          <a:p>
            <a:r>
              <a:rPr lang="en-US" dirty="0"/>
              <a:t>Phishing and Scam sites like to follow </a:t>
            </a:r>
            <a:r>
              <a:rPr lang="en-US" dirty="0" err="1"/>
              <a:t>whats</a:t>
            </a:r>
            <a:r>
              <a:rPr lang="en-US" dirty="0"/>
              <a:t> worrying people in the news. Topics for the coming months</a:t>
            </a:r>
          </a:p>
          <a:p>
            <a:pPr lvl="1"/>
            <a:r>
              <a:rPr lang="en-US" dirty="0"/>
              <a:t>Cost of Living Crisis (Too good to be true deals)</a:t>
            </a:r>
          </a:p>
          <a:p>
            <a:pPr lvl="1"/>
            <a:r>
              <a:rPr lang="en-US" dirty="0"/>
              <a:t>Brexit V2 / Northern Ireland customs confusion</a:t>
            </a:r>
          </a:p>
          <a:p>
            <a:r>
              <a:rPr lang="en-US" dirty="0"/>
              <a:t>Big Caveat: These are very local concerns, and English language scams have to also factor in the US, CA, IE, AU </a:t>
            </a:r>
            <a:r>
              <a:rPr lang="en-US" dirty="0" err="1"/>
              <a:t>etc</a:t>
            </a:r>
            <a:endParaRPr lang="en-US" dirty="0"/>
          </a:p>
        </p:txBody>
      </p:sp>
    </p:spTree>
    <p:extLst>
      <p:ext uri="{BB962C8B-B14F-4D97-AF65-F5344CB8AC3E}">
        <p14:creationId xmlns:p14="http://schemas.microsoft.com/office/powerpoint/2010/main" val="2093011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942157-E670-5F6A-3890-F1087454C880}"/>
              </a:ext>
            </a:extLst>
          </p:cNvPr>
          <p:cNvSpPr>
            <a:spLocks noGrp="1"/>
          </p:cNvSpPr>
          <p:nvPr>
            <p:ph type="body" sz="quarter" idx="10"/>
          </p:nvPr>
        </p:nvSpPr>
        <p:spPr/>
        <p:txBody>
          <a:bodyPr>
            <a:normAutofit fontScale="92500" lnSpcReduction="10000"/>
          </a:bodyPr>
          <a:lstStyle/>
          <a:p>
            <a:r>
              <a:rPr lang="en-US" dirty="0" err="1"/>
              <a:t>ChatGPT</a:t>
            </a:r>
            <a:r>
              <a:rPr lang="en-US" dirty="0"/>
              <a:t> Lowers barrier for entry</a:t>
            </a:r>
          </a:p>
        </p:txBody>
      </p:sp>
      <p:pic>
        <p:nvPicPr>
          <p:cNvPr id="17410" name="Picture 2">
            <a:extLst>
              <a:ext uri="{FF2B5EF4-FFF2-40B4-BE49-F238E27FC236}">
                <a16:creationId xmlns:a16="http://schemas.microsoft.com/office/drawing/2014/main" id="{3DA73107-0ECC-4B71-7E71-221DD3C4B4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9339" y="1472339"/>
            <a:ext cx="4849678" cy="4849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82749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9A95BE-60EF-81A8-3888-548B3B9919D8}"/>
              </a:ext>
            </a:extLst>
          </p:cNvPr>
          <p:cNvSpPr>
            <a:spLocks noGrp="1"/>
          </p:cNvSpPr>
          <p:nvPr>
            <p:ph type="body" sz="quarter" idx="11"/>
          </p:nvPr>
        </p:nvSpPr>
        <p:spPr/>
        <p:txBody>
          <a:bodyPr/>
          <a:lstStyle/>
          <a:p>
            <a:r>
              <a:rPr lang="en-US" dirty="0"/>
              <a:t>Bob McArdle</a:t>
            </a:r>
          </a:p>
        </p:txBody>
      </p:sp>
      <p:sp>
        <p:nvSpPr>
          <p:cNvPr id="3" name="Text Placeholder 2">
            <a:extLst>
              <a:ext uri="{FF2B5EF4-FFF2-40B4-BE49-F238E27FC236}">
                <a16:creationId xmlns:a16="http://schemas.microsoft.com/office/drawing/2014/main" id="{0FCCEFB7-CFBC-9DC3-34CF-58284A46ABFF}"/>
              </a:ext>
            </a:extLst>
          </p:cNvPr>
          <p:cNvSpPr>
            <a:spLocks noGrp="1"/>
          </p:cNvSpPr>
          <p:nvPr>
            <p:ph type="body" sz="quarter" idx="12"/>
          </p:nvPr>
        </p:nvSpPr>
        <p:spPr/>
        <p:txBody>
          <a:bodyPr/>
          <a:lstStyle/>
          <a:p>
            <a:r>
              <a:rPr lang="en-US" dirty="0" err="1"/>
              <a:t>Robert_McArdle@trendmicro.com</a:t>
            </a:r>
            <a:endParaRPr lang="en-US" dirty="0"/>
          </a:p>
        </p:txBody>
      </p:sp>
    </p:spTree>
    <p:extLst>
      <p:ext uri="{BB962C8B-B14F-4D97-AF65-F5344CB8AC3E}">
        <p14:creationId xmlns:p14="http://schemas.microsoft.com/office/powerpoint/2010/main" val="2395285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151E423-3185-F32D-E0C1-15962D5A865E}"/>
              </a:ext>
            </a:extLst>
          </p:cNvPr>
          <p:cNvSpPr>
            <a:spLocks noGrp="1"/>
          </p:cNvSpPr>
          <p:nvPr>
            <p:ph type="body" sz="quarter" idx="10"/>
          </p:nvPr>
        </p:nvSpPr>
        <p:spPr/>
        <p:txBody>
          <a:bodyPr>
            <a:normAutofit fontScale="92500" lnSpcReduction="10000"/>
          </a:bodyPr>
          <a:lstStyle/>
          <a:p>
            <a:r>
              <a:rPr lang="en-US" dirty="0"/>
              <a:t>Ransomware</a:t>
            </a:r>
          </a:p>
        </p:txBody>
      </p:sp>
      <p:graphicFrame>
        <p:nvGraphicFramePr>
          <p:cNvPr id="8" name="Content Placeholder 7">
            <a:extLst>
              <a:ext uri="{FF2B5EF4-FFF2-40B4-BE49-F238E27FC236}">
                <a16:creationId xmlns:a16="http://schemas.microsoft.com/office/drawing/2014/main" id="{1457FD4F-6A59-1E75-4A85-F396A7480631}"/>
              </a:ext>
            </a:extLst>
          </p:cNvPr>
          <p:cNvGraphicFramePr>
            <a:graphicFrameLocks noGrp="1"/>
          </p:cNvGraphicFramePr>
          <p:nvPr>
            <p:ph idx="1"/>
            <p:extLst>
              <p:ext uri="{D42A27DB-BD31-4B8C-83A1-F6EECF244321}">
                <p14:modId xmlns:p14="http://schemas.microsoft.com/office/powerpoint/2010/main" val="4261969051"/>
              </p:ext>
            </p:extLst>
          </p:nvPr>
        </p:nvGraphicFramePr>
        <p:xfrm>
          <a:off x="529523" y="5285992"/>
          <a:ext cx="4655045" cy="1432726"/>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5">
            <a:extLst>
              <a:ext uri="{FF2B5EF4-FFF2-40B4-BE49-F238E27FC236}">
                <a16:creationId xmlns:a16="http://schemas.microsoft.com/office/drawing/2014/main" id="{3A125F00-5628-AEE0-F58E-BA35A1693587}"/>
              </a:ext>
            </a:extLst>
          </p:cNvPr>
          <p:cNvSpPr/>
          <p:nvPr/>
        </p:nvSpPr>
        <p:spPr>
          <a:xfrm>
            <a:off x="11081288" y="17152"/>
            <a:ext cx="1110712" cy="3238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Changes</a:t>
            </a:r>
          </a:p>
        </p:txBody>
      </p:sp>
      <p:pic>
        <p:nvPicPr>
          <p:cNvPr id="9" name="Picture 8">
            <a:extLst>
              <a:ext uri="{FF2B5EF4-FFF2-40B4-BE49-F238E27FC236}">
                <a16:creationId xmlns:a16="http://schemas.microsoft.com/office/drawing/2014/main" id="{179A5161-07CC-A516-EE22-50F81093EE6F}"/>
              </a:ext>
            </a:extLst>
          </p:cNvPr>
          <p:cNvPicPr>
            <a:picLocks noChangeAspect="1"/>
          </p:cNvPicPr>
          <p:nvPr/>
        </p:nvPicPr>
        <p:blipFill>
          <a:blip r:embed="rId4"/>
          <a:stretch>
            <a:fillRect/>
          </a:stretch>
        </p:blipFill>
        <p:spPr>
          <a:xfrm>
            <a:off x="133350" y="1432726"/>
            <a:ext cx="6159500" cy="3771900"/>
          </a:xfrm>
          <a:prstGeom prst="rect">
            <a:avLst/>
          </a:prstGeom>
        </p:spPr>
      </p:pic>
      <p:sp>
        <p:nvSpPr>
          <p:cNvPr id="10" name="TextBox 9">
            <a:extLst>
              <a:ext uri="{FF2B5EF4-FFF2-40B4-BE49-F238E27FC236}">
                <a16:creationId xmlns:a16="http://schemas.microsoft.com/office/drawing/2014/main" id="{043593CB-5810-8B67-D550-F6E4720B71AB}"/>
              </a:ext>
            </a:extLst>
          </p:cNvPr>
          <p:cNvSpPr txBox="1"/>
          <p:nvPr/>
        </p:nvSpPr>
        <p:spPr>
          <a:xfrm>
            <a:off x="6462793" y="1432726"/>
            <a:ext cx="5594888"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Top 5 Actors are quite consistent, with others making the headlines normally for more innovative attacks rather than high volume e.g. </a:t>
            </a:r>
            <a:r>
              <a:rPr lang="en-US" sz="2400" dirty="0" err="1"/>
              <a:t>ESXiArgs</a:t>
            </a:r>
            <a:r>
              <a:rPr lang="en-US" sz="2400" dirty="0"/>
              <a:t>, </a:t>
            </a:r>
            <a:r>
              <a:rPr lang="en-US" sz="2400" dirty="0" err="1"/>
              <a:t>Buhti</a:t>
            </a:r>
            <a:endParaRPr lang="en-US" sz="2400" dirty="0"/>
          </a:p>
          <a:p>
            <a:pPr marL="285750" indent="-285750">
              <a:buFont typeface="Arial" panose="020B0604020202020204" pitchFamily="34" charset="0"/>
              <a:buChar char="•"/>
            </a:pPr>
            <a:r>
              <a:rPr lang="en-US" sz="2400" dirty="0"/>
              <a:t>Activity increase in Jan-Feb 2023</a:t>
            </a:r>
          </a:p>
          <a:p>
            <a:pPr marL="285750" indent="-285750">
              <a:buFont typeface="Arial" panose="020B0604020202020204" pitchFamily="34" charset="0"/>
              <a:buChar char="•"/>
            </a:pPr>
            <a:r>
              <a:rPr lang="en-US" sz="2400" dirty="0" err="1"/>
              <a:t>Lockbit</a:t>
            </a:r>
            <a:r>
              <a:rPr lang="en-US" sz="2400" dirty="0"/>
              <a:t> still dominant – launched new “</a:t>
            </a:r>
            <a:r>
              <a:rPr lang="en-US" sz="2400" dirty="0" err="1"/>
              <a:t>Lockbit</a:t>
            </a:r>
            <a:r>
              <a:rPr lang="en-US" sz="2400" dirty="0"/>
              <a:t> Green” edition</a:t>
            </a:r>
          </a:p>
          <a:p>
            <a:pPr marL="742950" lvl="1" indent="-285750">
              <a:buFont typeface="Arial" panose="020B0604020202020204" pitchFamily="34" charset="0"/>
              <a:buChar char="•"/>
            </a:pPr>
            <a:r>
              <a:rPr lang="en-US" sz="2400" dirty="0"/>
              <a:t>Interesting forum argument with ”Baddie” ion Exploit</a:t>
            </a:r>
          </a:p>
          <a:p>
            <a:pPr marL="285750" indent="-285750">
              <a:buFont typeface="Arial" panose="020B0604020202020204" pitchFamily="34" charset="0"/>
              <a:buChar char="•"/>
            </a:pPr>
            <a:r>
              <a:rPr lang="en-US" sz="2400" dirty="0"/>
              <a:t>Some blurred lines between state / criminal actors : Cuba / Vendetta affiliate observed targeting Ukraine</a:t>
            </a:r>
          </a:p>
          <a:p>
            <a:pPr marL="742950" lvl="1"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1396459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Hack the Servers!</a:t>
            </a:r>
          </a:p>
        </p:txBody>
      </p:sp>
      <p:sp>
        <p:nvSpPr>
          <p:cNvPr id="3" name="Content Placeholder 2">
            <a:extLst>
              <a:ext uri="{FF2B5EF4-FFF2-40B4-BE49-F238E27FC236}">
                <a16:creationId xmlns:a16="http://schemas.microsoft.com/office/drawing/2014/main" id="{4333AD13-668C-0226-364C-435BD81EBED8}"/>
              </a:ext>
            </a:extLst>
          </p:cNvPr>
          <p:cNvSpPr>
            <a:spLocks noGrp="1"/>
          </p:cNvSpPr>
          <p:nvPr>
            <p:ph idx="1"/>
          </p:nvPr>
        </p:nvSpPr>
        <p:spPr/>
        <p:txBody>
          <a:bodyPr>
            <a:normAutofit lnSpcReduction="10000"/>
          </a:bodyPr>
          <a:lstStyle/>
          <a:p>
            <a:r>
              <a:rPr lang="en-US" dirty="0"/>
              <a:t>Initial Exploitation via server is very popular right now</a:t>
            </a:r>
          </a:p>
          <a:p>
            <a:pPr lvl="1"/>
            <a:r>
              <a:rPr lang="en-US" dirty="0"/>
              <a:t>Sugar CRM CVE-2023-22952</a:t>
            </a:r>
          </a:p>
          <a:p>
            <a:pPr lvl="1"/>
            <a:r>
              <a:rPr lang="en-US" dirty="0"/>
              <a:t>ManageEngine ServiceDesk CVE-2022-47966</a:t>
            </a:r>
          </a:p>
          <a:p>
            <a:pPr lvl="1"/>
            <a:r>
              <a:rPr lang="en-US" dirty="0" err="1"/>
              <a:t>GoAnywhere</a:t>
            </a:r>
            <a:r>
              <a:rPr lang="en-US" dirty="0"/>
              <a:t> CVE-2023-0669 (possible TA505)</a:t>
            </a:r>
          </a:p>
          <a:p>
            <a:pPr lvl="1"/>
            <a:r>
              <a:rPr lang="en-US" dirty="0" err="1"/>
              <a:t>Vmware</a:t>
            </a:r>
            <a:r>
              <a:rPr lang="en-US" dirty="0"/>
              <a:t> </a:t>
            </a:r>
            <a:r>
              <a:rPr lang="en-US" dirty="0" err="1"/>
              <a:t>ESXi</a:t>
            </a:r>
            <a:r>
              <a:rPr lang="en-US" dirty="0"/>
              <a:t> CVE-2021-21974, CVE-2020-3992 (</a:t>
            </a:r>
            <a:r>
              <a:rPr lang="en-US" dirty="0" err="1"/>
              <a:t>ESXiArgs</a:t>
            </a:r>
            <a:r>
              <a:rPr lang="en-US" dirty="0"/>
              <a:t> / Royal Linux)</a:t>
            </a:r>
          </a:p>
          <a:p>
            <a:pPr lvl="1"/>
            <a:r>
              <a:rPr lang="en-US" dirty="0"/>
              <a:t>MySQL Server abuse remains high</a:t>
            </a:r>
          </a:p>
          <a:p>
            <a:r>
              <a:rPr lang="en-US" dirty="0"/>
              <a:t>Once in persistence normally via Remote Management software such as </a:t>
            </a:r>
            <a:r>
              <a:rPr lang="en-US" dirty="0" err="1"/>
              <a:t>AnyDesk</a:t>
            </a:r>
            <a:r>
              <a:rPr lang="en-US" dirty="0"/>
              <a:t>, </a:t>
            </a:r>
            <a:r>
              <a:rPr lang="en-US" dirty="0" err="1"/>
              <a:t>ScreenConnect</a:t>
            </a:r>
            <a:r>
              <a:rPr lang="en-US" dirty="0"/>
              <a:t>, TeamViewer etc.</a:t>
            </a:r>
          </a:p>
        </p:txBody>
      </p:sp>
    </p:spTree>
    <p:extLst>
      <p:ext uri="{BB962C8B-B14F-4D97-AF65-F5344CB8AC3E}">
        <p14:creationId xmlns:p14="http://schemas.microsoft.com/office/powerpoint/2010/main" val="3606270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OneNote</a:t>
            </a:r>
          </a:p>
        </p:txBody>
      </p:sp>
      <p:sp>
        <p:nvSpPr>
          <p:cNvPr id="3" name="Content Placeholder 2">
            <a:extLst>
              <a:ext uri="{FF2B5EF4-FFF2-40B4-BE49-F238E27FC236}">
                <a16:creationId xmlns:a16="http://schemas.microsoft.com/office/drawing/2014/main" id="{4333AD13-668C-0226-364C-435BD81EBED8}"/>
              </a:ext>
            </a:extLst>
          </p:cNvPr>
          <p:cNvSpPr>
            <a:spLocks noGrp="1"/>
          </p:cNvSpPr>
          <p:nvPr>
            <p:ph idx="1"/>
          </p:nvPr>
        </p:nvSpPr>
        <p:spPr>
          <a:xfrm>
            <a:off x="6323308" y="1470487"/>
            <a:ext cx="5030492" cy="4046910"/>
          </a:xfrm>
        </p:spPr>
        <p:txBody>
          <a:bodyPr>
            <a:normAutofit fontScale="77500" lnSpcReduction="20000"/>
          </a:bodyPr>
          <a:lstStyle/>
          <a:p>
            <a:r>
              <a:rPr lang="en-US" dirty="0"/>
              <a:t>Use of OneNote files to deliver malware </a:t>
            </a:r>
          </a:p>
          <a:p>
            <a:r>
              <a:rPr lang="en-US" dirty="0"/>
              <a:t>Have seen uses with</a:t>
            </a:r>
          </a:p>
          <a:p>
            <a:pPr lvl="1"/>
            <a:r>
              <a:rPr lang="en-US" dirty="0" err="1"/>
              <a:t>Qakbot</a:t>
            </a:r>
            <a:endParaRPr lang="en-US" dirty="0"/>
          </a:p>
          <a:p>
            <a:pPr lvl="1"/>
            <a:r>
              <a:rPr lang="en-US" dirty="0" err="1"/>
              <a:t>RedLineStealer</a:t>
            </a:r>
            <a:endParaRPr lang="en-US" dirty="0"/>
          </a:p>
          <a:p>
            <a:pPr lvl="1"/>
            <a:r>
              <a:rPr lang="en-US" dirty="0"/>
              <a:t>Cobalt Strike</a:t>
            </a:r>
          </a:p>
          <a:p>
            <a:pPr lvl="1"/>
            <a:r>
              <a:rPr lang="en-US" dirty="0" err="1"/>
              <a:t>IcedID</a:t>
            </a:r>
            <a:endParaRPr lang="en-US" dirty="0"/>
          </a:p>
          <a:p>
            <a:pPr lvl="1"/>
            <a:r>
              <a:rPr lang="en-US" dirty="0" err="1"/>
              <a:t>BumbleBee</a:t>
            </a:r>
            <a:endParaRPr lang="en-US" dirty="0"/>
          </a:p>
          <a:p>
            <a:pPr lvl="1"/>
            <a:r>
              <a:rPr lang="en-US" dirty="0"/>
              <a:t>Kill Chain leading to </a:t>
            </a:r>
            <a:r>
              <a:rPr lang="en-US" dirty="0" err="1"/>
              <a:t>BlackBasta</a:t>
            </a:r>
            <a:endParaRPr lang="en-US" dirty="0"/>
          </a:p>
          <a:p>
            <a:pPr lvl="1"/>
            <a:r>
              <a:rPr lang="en-US" dirty="0"/>
              <a:t>Various RATS</a:t>
            </a:r>
          </a:p>
        </p:txBody>
      </p:sp>
      <p:pic>
        <p:nvPicPr>
          <p:cNvPr id="3074" name="Picture 2" descr="QBot malspam reaching targets">
            <a:extLst>
              <a:ext uri="{FF2B5EF4-FFF2-40B4-BE49-F238E27FC236}">
                <a16:creationId xmlns:a16="http://schemas.microsoft.com/office/drawing/2014/main" id="{1B4B5890-13BD-0E7C-CE38-D690614F32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70488"/>
            <a:ext cx="5868693" cy="3347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2551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Google Ad Abuse</a:t>
            </a:r>
          </a:p>
        </p:txBody>
      </p:sp>
      <p:sp>
        <p:nvSpPr>
          <p:cNvPr id="3" name="Content Placeholder 2">
            <a:extLst>
              <a:ext uri="{FF2B5EF4-FFF2-40B4-BE49-F238E27FC236}">
                <a16:creationId xmlns:a16="http://schemas.microsoft.com/office/drawing/2014/main" id="{4333AD13-668C-0226-364C-435BD81EBED8}"/>
              </a:ext>
            </a:extLst>
          </p:cNvPr>
          <p:cNvSpPr>
            <a:spLocks noGrp="1"/>
          </p:cNvSpPr>
          <p:nvPr>
            <p:ph idx="1"/>
          </p:nvPr>
        </p:nvSpPr>
        <p:spPr>
          <a:xfrm>
            <a:off x="4959458" y="1470487"/>
            <a:ext cx="6394342" cy="4046910"/>
          </a:xfrm>
        </p:spPr>
        <p:txBody>
          <a:bodyPr>
            <a:normAutofit fontScale="92500" lnSpcReduction="10000"/>
          </a:bodyPr>
          <a:lstStyle/>
          <a:p>
            <a:r>
              <a:rPr lang="en-US" dirty="0"/>
              <a:t>Google Ads for Popular Software were heavily abused(now better)</a:t>
            </a:r>
          </a:p>
          <a:p>
            <a:r>
              <a:rPr lang="en-US" dirty="0"/>
              <a:t>Have seen uses with</a:t>
            </a:r>
          </a:p>
          <a:p>
            <a:pPr lvl="1"/>
            <a:r>
              <a:rPr lang="en-US" dirty="0" err="1"/>
              <a:t>IcedID</a:t>
            </a:r>
            <a:endParaRPr lang="en-US" dirty="0"/>
          </a:p>
          <a:p>
            <a:pPr lvl="1"/>
            <a:r>
              <a:rPr lang="en-US" dirty="0" err="1"/>
              <a:t>Gozi</a:t>
            </a:r>
            <a:r>
              <a:rPr lang="en-US" dirty="0"/>
              <a:t> (ISFB / </a:t>
            </a:r>
            <a:r>
              <a:rPr lang="en-US" dirty="0" err="1"/>
              <a:t>Ursnif</a:t>
            </a:r>
            <a:r>
              <a:rPr lang="en-US" dirty="0"/>
              <a:t>)</a:t>
            </a:r>
          </a:p>
          <a:p>
            <a:pPr lvl="1"/>
            <a:r>
              <a:rPr lang="en-US" dirty="0" err="1"/>
              <a:t>RedLineStealer</a:t>
            </a:r>
            <a:endParaRPr lang="en-US" dirty="0"/>
          </a:p>
          <a:p>
            <a:pPr lvl="1"/>
            <a:r>
              <a:rPr lang="en-US" dirty="0"/>
              <a:t>TA505</a:t>
            </a:r>
          </a:p>
          <a:p>
            <a:pPr lvl="1"/>
            <a:r>
              <a:rPr lang="en-US" dirty="0"/>
              <a:t>Vidar Stealer</a:t>
            </a:r>
          </a:p>
        </p:txBody>
      </p:sp>
      <p:pic>
        <p:nvPicPr>
          <p:cNvPr id="4098" name="Picture 2" descr="fig3-icedid-botnet-distributors-abuse-google-ppc-to-distribute-malware">
            <a:extLst>
              <a:ext uri="{FF2B5EF4-FFF2-40B4-BE49-F238E27FC236}">
                <a16:creationId xmlns:a16="http://schemas.microsoft.com/office/drawing/2014/main" id="{F0C529B0-86B8-B9DD-8C09-933FC691B4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1999" y="1351360"/>
            <a:ext cx="3409597" cy="53875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6336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Other Changes</a:t>
            </a:r>
          </a:p>
        </p:txBody>
      </p:sp>
      <p:pic>
        <p:nvPicPr>
          <p:cNvPr id="6" name="Picture 5">
            <a:extLst>
              <a:ext uri="{FF2B5EF4-FFF2-40B4-BE49-F238E27FC236}">
                <a16:creationId xmlns:a16="http://schemas.microsoft.com/office/drawing/2014/main" id="{48A2B60A-AA2B-0A0C-E590-9CA14FF67AF9}"/>
              </a:ext>
            </a:extLst>
          </p:cNvPr>
          <p:cNvPicPr>
            <a:picLocks noChangeAspect="1"/>
          </p:cNvPicPr>
          <p:nvPr/>
        </p:nvPicPr>
        <p:blipFill>
          <a:blip r:embed="rId3"/>
          <a:stretch>
            <a:fillRect/>
          </a:stretch>
        </p:blipFill>
        <p:spPr>
          <a:xfrm>
            <a:off x="179521" y="1574249"/>
            <a:ext cx="11847163" cy="2346960"/>
          </a:xfrm>
          <a:prstGeom prst="rect">
            <a:avLst/>
          </a:prstGeom>
        </p:spPr>
      </p:pic>
    </p:spTree>
    <p:extLst>
      <p:ext uri="{BB962C8B-B14F-4D97-AF65-F5344CB8AC3E}">
        <p14:creationId xmlns:p14="http://schemas.microsoft.com/office/powerpoint/2010/main" val="662292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634D5A-D1EE-66E6-5585-ED2A3EDC4164}"/>
              </a:ext>
            </a:extLst>
          </p:cNvPr>
          <p:cNvSpPr>
            <a:spLocks noGrp="1"/>
          </p:cNvSpPr>
          <p:nvPr>
            <p:ph type="body" sz="quarter" idx="10"/>
          </p:nvPr>
        </p:nvSpPr>
        <p:spPr/>
        <p:txBody>
          <a:bodyPr>
            <a:normAutofit fontScale="92500" lnSpcReduction="10000"/>
          </a:bodyPr>
          <a:lstStyle/>
          <a:p>
            <a:r>
              <a:rPr lang="en-US" dirty="0"/>
              <a:t>Other Changes</a:t>
            </a:r>
          </a:p>
        </p:txBody>
      </p:sp>
      <p:pic>
        <p:nvPicPr>
          <p:cNvPr id="7" name="Picture 6">
            <a:extLst>
              <a:ext uri="{FF2B5EF4-FFF2-40B4-BE49-F238E27FC236}">
                <a16:creationId xmlns:a16="http://schemas.microsoft.com/office/drawing/2014/main" id="{BE2A15D7-976F-9470-6503-EED7E8BCB70C}"/>
              </a:ext>
            </a:extLst>
          </p:cNvPr>
          <p:cNvPicPr>
            <a:picLocks noChangeAspect="1"/>
          </p:cNvPicPr>
          <p:nvPr/>
        </p:nvPicPr>
        <p:blipFill>
          <a:blip r:embed="rId3"/>
          <a:stretch>
            <a:fillRect/>
          </a:stretch>
        </p:blipFill>
        <p:spPr>
          <a:xfrm>
            <a:off x="2752240" y="1554750"/>
            <a:ext cx="6469251" cy="4693377"/>
          </a:xfrm>
          <a:prstGeom prst="rect">
            <a:avLst/>
          </a:prstGeom>
        </p:spPr>
      </p:pic>
    </p:spTree>
    <p:extLst>
      <p:ext uri="{BB962C8B-B14F-4D97-AF65-F5344CB8AC3E}">
        <p14:creationId xmlns:p14="http://schemas.microsoft.com/office/powerpoint/2010/main" val="1066527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3FA88DD-4BCF-C9BE-D544-AA21443FD371}"/>
              </a:ext>
            </a:extLst>
          </p:cNvPr>
          <p:cNvSpPr>
            <a:spLocks noGrp="1"/>
          </p:cNvSpPr>
          <p:nvPr>
            <p:ph type="body" sz="quarter" idx="11"/>
          </p:nvPr>
        </p:nvSpPr>
        <p:spPr>
          <a:xfrm>
            <a:off x="1139411" y="3152633"/>
            <a:ext cx="8903491" cy="666791"/>
          </a:xfrm>
        </p:spPr>
        <p:txBody>
          <a:bodyPr>
            <a:normAutofit fontScale="92500"/>
          </a:bodyPr>
          <a:lstStyle/>
          <a:p>
            <a:r>
              <a:rPr lang="en-US" dirty="0"/>
              <a:t>What things we see that are not new, but still cause major damage - the EVERGREEN Cybercrime</a:t>
            </a:r>
          </a:p>
        </p:txBody>
      </p:sp>
      <p:sp>
        <p:nvSpPr>
          <p:cNvPr id="4" name="Text Placeholder 3">
            <a:extLst>
              <a:ext uri="{FF2B5EF4-FFF2-40B4-BE49-F238E27FC236}">
                <a16:creationId xmlns:a16="http://schemas.microsoft.com/office/drawing/2014/main" id="{7FE5B432-1962-4F42-F41A-95310FB57E05}"/>
              </a:ext>
            </a:extLst>
          </p:cNvPr>
          <p:cNvSpPr>
            <a:spLocks noGrp="1"/>
          </p:cNvSpPr>
          <p:nvPr>
            <p:ph type="body" sz="quarter" idx="12"/>
          </p:nvPr>
        </p:nvSpPr>
        <p:spPr/>
        <p:txBody>
          <a:bodyPr/>
          <a:lstStyle/>
          <a:p>
            <a:r>
              <a:rPr lang="en-US" dirty="0"/>
              <a:t>2. Evergreen</a:t>
            </a:r>
          </a:p>
        </p:txBody>
      </p:sp>
    </p:spTree>
    <p:extLst>
      <p:ext uri="{BB962C8B-B14F-4D97-AF65-F5344CB8AC3E}">
        <p14:creationId xmlns:p14="http://schemas.microsoft.com/office/powerpoint/2010/main" val="817622201"/>
      </p:ext>
    </p:extLst>
  </p:cSld>
  <p:clrMapOvr>
    <a:masterClrMapping/>
  </p:clrMapOvr>
</p:sld>
</file>

<file path=ppt/theme/theme1.xml><?xml version="1.0" encoding="utf-8"?>
<a:theme xmlns:a="http://schemas.openxmlformats.org/drawingml/2006/main" name="TrendMicro-DarkTheme">
  <a:themeElements>
    <a:clrScheme name="Trend Color palette 2023">
      <a:dk1>
        <a:srgbClr val="000000"/>
      </a:dk1>
      <a:lt1>
        <a:srgbClr val="FFFFFF"/>
      </a:lt1>
      <a:dk2>
        <a:srgbClr val="000000"/>
      </a:dk2>
      <a:lt2>
        <a:srgbClr val="E7E6E6"/>
      </a:lt2>
      <a:accent1>
        <a:srgbClr val="D71920"/>
      </a:accent1>
      <a:accent2>
        <a:srgbClr val="6F0000"/>
      </a:accent2>
      <a:accent3>
        <a:srgbClr val="9A4E9E"/>
      </a:accent3>
      <a:accent4>
        <a:srgbClr val="005295"/>
      </a:accent4>
      <a:accent5>
        <a:srgbClr val="FFDE6C"/>
      </a:accent5>
      <a:accent6>
        <a:srgbClr val="2CAFA3"/>
      </a:accent6>
      <a:hlink>
        <a:srgbClr val="EA0005"/>
      </a:hlink>
      <a:folHlink>
        <a:srgbClr val="6E00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endMicro-DarkTheme" id="{B38BC71E-B7EE-AC4F-9437-202E40C4E63C}" vid="{3B2D3600-1ED5-F241-9116-2A84217FD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1934</TotalTime>
  <Words>2924</Words>
  <Application>Microsoft Macintosh PowerPoint</Application>
  <PresentationFormat>Widescreen</PresentationFormat>
  <Paragraphs>195</Paragraphs>
  <Slides>22</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Apple Symbols</vt:lpstr>
      <vt:lpstr>Arial</vt:lpstr>
      <vt:lpstr>Calibri</vt:lpstr>
      <vt:lpstr>Courier New</vt:lpstr>
      <vt:lpstr>Helvetica</vt:lpstr>
      <vt:lpstr>System Font Regular</vt:lpstr>
      <vt:lpstr>Times New Roman</vt:lpstr>
      <vt:lpstr>TrendMicro-DarkTheme</vt:lpstr>
      <vt:lpstr>Threat Landscape Updates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Trend Micro</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Trend Micro</dc:creator>
  <cp:keywords/>
  <dc:description/>
  <cp:lastModifiedBy>Robert McArdle (TR-IE)</cp:lastModifiedBy>
  <cp:revision>98</cp:revision>
  <cp:lastPrinted>2023-03-08T09:37:44Z</cp:lastPrinted>
  <dcterms:created xsi:type="dcterms:W3CDTF">2022-11-14T16:01:56Z</dcterms:created>
  <dcterms:modified xsi:type="dcterms:W3CDTF">2023-03-14T17:59:18Z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b50d67e-2428-41a1-85f0-bee73fd61572_Enabled">
    <vt:lpwstr>true</vt:lpwstr>
  </property>
  <property fmtid="{D5CDD505-2E9C-101B-9397-08002B2CF9AE}" pid="3" name="MSIP_Label_fb50d67e-2428-41a1-85f0-bee73fd61572_SetDate">
    <vt:lpwstr>2022-11-15T22:09:48Z</vt:lpwstr>
  </property>
  <property fmtid="{D5CDD505-2E9C-101B-9397-08002B2CF9AE}" pid="4" name="MSIP_Label_fb50d67e-2428-41a1-85f0-bee73fd61572_Method">
    <vt:lpwstr>Privileged</vt:lpwstr>
  </property>
  <property fmtid="{D5CDD505-2E9C-101B-9397-08002B2CF9AE}" pid="5" name="MSIP_Label_fb50d67e-2428-41a1-85f0-bee73fd61572_Name">
    <vt:lpwstr>Public Information - no protection</vt:lpwstr>
  </property>
  <property fmtid="{D5CDD505-2E9C-101B-9397-08002B2CF9AE}" pid="6" name="MSIP_Label_fb50d67e-2428-41a1-85f0-bee73fd61572_SiteId">
    <vt:lpwstr>3e04753a-ae5b-42d4-a86d-d6f05460f9e4</vt:lpwstr>
  </property>
  <property fmtid="{D5CDD505-2E9C-101B-9397-08002B2CF9AE}" pid="7" name="MSIP_Label_fb50d67e-2428-41a1-85f0-bee73fd61572_ActionId">
    <vt:lpwstr>eb6bd809-47e5-4c88-85c4-964ba81f2197</vt:lpwstr>
  </property>
  <property fmtid="{D5CDD505-2E9C-101B-9397-08002B2CF9AE}" pid="8" name="MSIP_Label_fb50d67e-2428-41a1-85f0-bee73fd61572_ContentBits">
    <vt:lpwstr>0</vt:lpwstr>
  </property>
</Properties>
</file>

<file path=docProps/thumbnail.jpeg>
</file>